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Montserrat" pitchFamily="2" charset="0"/>
      <p:regular r:id="rId27"/>
      <p:bold r:id="rId28"/>
      <p:italic r:id="rId29"/>
    </p:embeddedFont>
    <p:embeddedFont>
      <p:font typeface="Montserrat Bold" pitchFamily="2" charset="0"/>
      <p:regular r:id="rId30"/>
      <p:bold r:id="rId31"/>
      <p:italic r:id="rId32"/>
    </p:embeddedFont>
    <p:embeddedFont>
      <p:font typeface="Montserrat Bold Italics" pitchFamily="2" charset="0"/>
      <p:regular r:id="rId33"/>
      <p:bold r:id="rId34"/>
      <p:italic r:id="rId35"/>
    </p:embeddedFont>
    <p:embeddedFont>
      <p:font typeface="Montserrat Classic Bold" pitchFamily="2" charset="0"/>
      <p:regular r:id="rId36"/>
      <p:bold r:id="rId37"/>
      <p:italic r:id="rId38"/>
    </p:embeddedFont>
    <p:embeddedFont>
      <p:font typeface="Montserrat Italics" pitchFamily="2" charset="0"/>
      <p:regular r:id="rId39"/>
      <p:bold r:id="rId40"/>
      <p: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2" autoAdjust="0"/>
  </p:normalViewPr>
  <p:slideViewPr>
    <p:cSldViewPr>
      <p:cViewPr varScale="1">
        <p:scale>
          <a:sx n="68" d="100"/>
          <a:sy n="68" d="100"/>
        </p:scale>
        <p:origin x="1000" y="2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slide" Target="slides/slide20.xml"/><Relationship Id="rId34" Type="http://schemas.openxmlformats.org/officeDocument/2006/relationships/font" Target="fonts/font1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://nowa.szkolatrenerow.info/szkola-trenerow-progress-edycja-xii/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hyperlink" Target="https://szkolatrenerow.info/szkola-trenerow-progress-edycja-xiv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19666" b="40230"/>
          <a:stretch>
            <a:fillRect/>
          </a:stretch>
        </p:blipFill>
        <p:spPr>
          <a:xfrm>
            <a:off x="-237871" y="-328993"/>
            <a:ext cx="18763742" cy="501529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5318781"/>
            <a:ext cx="7767221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spc="80" dirty="0" err="1">
                <a:solidFill>
                  <a:srgbClr val="004AAD"/>
                </a:solidFill>
                <a:latin typeface="Montserrat Classic Bold"/>
              </a:rPr>
              <a:t>Szkoła</a:t>
            </a:r>
            <a:r>
              <a:rPr lang="en-US" sz="8000" spc="80" dirty="0">
                <a:solidFill>
                  <a:srgbClr val="004AAD"/>
                </a:solidFill>
                <a:latin typeface="Montserrat Classic Bold"/>
              </a:rPr>
              <a:t> </a:t>
            </a:r>
            <a:r>
              <a:rPr lang="en-US" sz="8000" spc="80" dirty="0" err="1">
                <a:solidFill>
                  <a:srgbClr val="004AAD"/>
                </a:solidFill>
                <a:latin typeface="Montserrat Classic Bold"/>
              </a:rPr>
              <a:t>Trenerów</a:t>
            </a:r>
            <a:r>
              <a:rPr lang="en-US" sz="8000" spc="80" dirty="0">
                <a:solidFill>
                  <a:srgbClr val="004AAD"/>
                </a:solidFill>
                <a:latin typeface="Montserrat Classic Bold"/>
              </a:rPr>
              <a:t> PROGRESS</a:t>
            </a:r>
          </a:p>
        </p:txBody>
      </p:sp>
      <p:sp>
        <p:nvSpPr>
          <p:cNvPr id="4" name="AutoShape 4"/>
          <p:cNvSpPr/>
          <p:nvPr/>
        </p:nvSpPr>
        <p:spPr>
          <a:xfrm>
            <a:off x="1028700" y="9086914"/>
            <a:ext cx="16230600" cy="57086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745432" y="8731264"/>
            <a:ext cx="2537247" cy="1470546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9816339" y="6002149"/>
            <a:ext cx="7442961" cy="2287054"/>
            <a:chOff x="0" y="0"/>
            <a:chExt cx="9923948" cy="3049405"/>
          </a:xfrm>
        </p:grpSpPr>
        <p:sp>
          <p:nvSpPr>
            <p:cNvPr id="7" name="TextBox 7"/>
            <p:cNvSpPr txBox="1"/>
            <p:nvPr/>
          </p:nvSpPr>
          <p:spPr>
            <a:xfrm>
              <a:off x="0" y="0"/>
              <a:ext cx="9923948" cy="69088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79"/>
                </a:lnSpc>
              </a:pPr>
              <a:r>
                <a:rPr lang="en-US" sz="3400" spc="238" dirty="0">
                  <a:solidFill>
                    <a:srgbClr val="004AAD"/>
                  </a:solidFill>
                  <a:latin typeface="Montserrat Classic Bold"/>
                </a:rPr>
                <a:t>EDYCJA XIV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1115406"/>
              <a:ext cx="9923948" cy="1933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919"/>
                </a:lnSpc>
              </a:pPr>
              <a:r>
                <a:rPr lang="en-US" sz="2800" spc="140" dirty="0" err="1">
                  <a:solidFill>
                    <a:srgbClr val="545454"/>
                  </a:solidFill>
                  <a:latin typeface="Montserrat"/>
                </a:rPr>
                <a:t>Pełny</a:t>
              </a:r>
              <a:r>
                <a:rPr lang="en-US" sz="2800" spc="140" dirty="0">
                  <a:solidFill>
                    <a:srgbClr val="545454"/>
                  </a:solidFill>
                  <a:latin typeface="Montserrat"/>
                </a:rPr>
                <a:t> program </a:t>
              </a:r>
              <a:r>
                <a:rPr lang="en-US" sz="2800" spc="140" dirty="0" err="1">
                  <a:solidFill>
                    <a:srgbClr val="545454"/>
                  </a:solidFill>
                  <a:latin typeface="Montserrat"/>
                </a:rPr>
                <a:t>Szkoły</a:t>
              </a:r>
              <a:r>
                <a:rPr lang="en-US" sz="2800" spc="140" dirty="0">
                  <a:solidFill>
                    <a:srgbClr val="545454"/>
                  </a:solidFill>
                  <a:latin typeface="Montserrat"/>
                </a:rPr>
                <a:t> </a:t>
              </a:r>
              <a:r>
                <a:rPr lang="en-US" sz="2800" spc="140" dirty="0" err="1">
                  <a:solidFill>
                    <a:srgbClr val="545454"/>
                  </a:solidFill>
                  <a:latin typeface="Montserrat"/>
                </a:rPr>
                <a:t>Trenerów</a:t>
              </a:r>
              <a:endParaRPr lang="en-US" sz="2800" spc="140" dirty="0">
                <a:solidFill>
                  <a:srgbClr val="545454"/>
                </a:solidFill>
                <a:latin typeface="Montserrat"/>
              </a:endParaRPr>
            </a:p>
            <a:p>
              <a:pPr>
                <a:lnSpc>
                  <a:spcPts val="3919"/>
                </a:lnSpc>
              </a:pPr>
              <a:r>
                <a:rPr lang="en-US" sz="2800" spc="140" dirty="0" err="1">
                  <a:solidFill>
                    <a:srgbClr val="545454"/>
                  </a:solidFill>
                  <a:latin typeface="Montserrat"/>
                </a:rPr>
                <a:t>pozwoli</a:t>
              </a:r>
              <a:r>
                <a:rPr lang="en-US" sz="2800" spc="140" dirty="0">
                  <a:solidFill>
                    <a:srgbClr val="545454"/>
                  </a:solidFill>
                  <a:latin typeface="Montserrat"/>
                </a:rPr>
                <a:t> </a:t>
              </a:r>
              <a:r>
                <a:rPr lang="en-US" sz="2800" spc="140" dirty="0" err="1">
                  <a:solidFill>
                    <a:srgbClr val="545454"/>
                  </a:solidFill>
                  <a:latin typeface="Montserrat"/>
                </a:rPr>
                <a:t>Ci</a:t>
              </a:r>
              <a:r>
                <a:rPr lang="en-US" sz="2800" spc="140" dirty="0">
                  <a:solidFill>
                    <a:srgbClr val="545454"/>
                  </a:solidFill>
                  <a:latin typeface="Montserrat"/>
                </a:rPr>
                <a:t> z </a:t>
              </a:r>
              <a:r>
                <a:rPr lang="en-US" sz="2800" spc="140" dirty="0" err="1">
                  <a:solidFill>
                    <a:srgbClr val="545454"/>
                  </a:solidFill>
                  <a:latin typeface="Montserrat"/>
                </a:rPr>
                <a:t>większą</a:t>
              </a:r>
              <a:r>
                <a:rPr lang="en-US" sz="2800" spc="140" dirty="0">
                  <a:solidFill>
                    <a:srgbClr val="545454"/>
                  </a:solidFill>
                  <a:latin typeface="Montserrat"/>
                </a:rPr>
                <a:t> </a:t>
              </a:r>
              <a:r>
                <a:rPr lang="en-US" sz="2800" spc="140" dirty="0" err="1">
                  <a:solidFill>
                    <a:srgbClr val="545454"/>
                  </a:solidFill>
                  <a:latin typeface="Montserrat"/>
                </a:rPr>
                <a:t>świadomością</a:t>
              </a:r>
              <a:r>
                <a:rPr lang="en-US" sz="2800" spc="140" dirty="0">
                  <a:solidFill>
                    <a:srgbClr val="545454"/>
                  </a:solidFill>
                  <a:latin typeface="Montserrat"/>
                </a:rPr>
                <a:t> </a:t>
              </a:r>
              <a:r>
                <a:rPr lang="en-US" sz="2800" spc="140" dirty="0" err="1">
                  <a:solidFill>
                    <a:srgbClr val="545454"/>
                  </a:solidFill>
                  <a:latin typeface="Montserrat"/>
                </a:rPr>
                <a:t>podjąć</a:t>
              </a:r>
              <a:r>
                <a:rPr lang="en-US" sz="2800" spc="140" dirty="0">
                  <a:solidFill>
                    <a:srgbClr val="545454"/>
                  </a:solidFill>
                  <a:latin typeface="Montserrat"/>
                </a:rPr>
                <a:t> </a:t>
              </a:r>
              <a:r>
                <a:rPr lang="en-US" sz="2800" spc="140" dirty="0" err="1">
                  <a:solidFill>
                    <a:srgbClr val="545454"/>
                  </a:solidFill>
                  <a:latin typeface="Montserrat"/>
                </a:rPr>
                <a:t>słuszną</a:t>
              </a:r>
              <a:r>
                <a:rPr lang="en-US" sz="2800" spc="140" dirty="0">
                  <a:solidFill>
                    <a:srgbClr val="545454"/>
                  </a:solidFill>
                  <a:latin typeface="Montserrat"/>
                </a:rPr>
                <a:t> </a:t>
              </a:r>
              <a:r>
                <a:rPr lang="en-US" sz="2800" spc="140" dirty="0" err="1">
                  <a:solidFill>
                    <a:srgbClr val="545454"/>
                  </a:solidFill>
                  <a:latin typeface="Montserrat"/>
                </a:rPr>
                <a:t>decyzję</a:t>
              </a:r>
              <a:r>
                <a:rPr lang="en-US" sz="2800" spc="140" dirty="0">
                  <a:solidFill>
                    <a:srgbClr val="545454"/>
                  </a:solidFill>
                  <a:latin typeface="Montserrat"/>
                </a:rPr>
                <a:t>.</a:t>
              </a:r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24100" y="-514350"/>
            <a:ext cx="4152900" cy="11315700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311442" y="1742041"/>
            <a:ext cx="8947858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56">
                <a:solidFill>
                  <a:srgbClr val="545454"/>
                </a:solidFill>
                <a:latin typeface="Montserrat Classic Bold"/>
              </a:rPr>
              <a:t>SPOTKANIE 5. </a:t>
            </a:r>
          </a:p>
          <a:p>
            <a:pPr>
              <a:lnSpc>
                <a:spcPts val="5040"/>
              </a:lnSpc>
            </a:pPr>
            <a:r>
              <a:rPr lang="en-US" sz="4200" spc="42">
                <a:solidFill>
                  <a:srgbClr val="004AAD"/>
                </a:solidFill>
                <a:latin typeface="Montserrat Classic Bold"/>
              </a:rPr>
              <a:t>PLANOWANIE WARSZTATU</a:t>
            </a:r>
          </a:p>
        </p:txBody>
      </p:sp>
      <p:sp>
        <p:nvSpPr>
          <p:cNvPr id="4" name="AutoShape 4"/>
          <p:cNvSpPr/>
          <p:nvPr/>
        </p:nvSpPr>
        <p:spPr>
          <a:xfrm>
            <a:off x="6610187" y="4114180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6" name="Group 6"/>
          <p:cNvGrpSpPr/>
          <p:nvPr/>
        </p:nvGrpSpPr>
        <p:grpSpPr>
          <a:xfrm>
            <a:off x="1028700" y="876385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23817" r="31794"/>
          <a:stretch>
            <a:fillRect/>
          </a:stretch>
        </p:blipFill>
        <p:spPr>
          <a:xfrm>
            <a:off x="1654137" y="1332180"/>
            <a:ext cx="5962283" cy="8954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11442" y="5481724"/>
            <a:ext cx="8947858" cy="39233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Cel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: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nabycie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wiedzy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umiejętności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związanych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                            z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kompleksowym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samodzielnym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planowaniem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przebiegu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warsztatu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/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oparciu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o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analizę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potrzeb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szkoleniowych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    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identyfikacja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analiza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potrzeb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szkoleniowych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metody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diagnozy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potrzeb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szkoleniowych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 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określenie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celów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szkoleniowych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–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kolejność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realizacji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 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opracowanie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programu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warsztatu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 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przygotowywanie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scenariusza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warsztatu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   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niezbędnik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   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literatura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dla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strony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www.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11442" y="4392108"/>
            <a:ext cx="8947858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120">
                <a:solidFill>
                  <a:srgbClr val="302E2C"/>
                </a:solidFill>
                <a:latin typeface="Montserrat Bold"/>
              </a:rPr>
              <a:t>16h - 2 dni</a:t>
            </a:r>
          </a:p>
          <a:p>
            <a:pPr algn="just">
              <a:lnSpc>
                <a:spcPts val="2240"/>
              </a:lnSpc>
            </a:pPr>
            <a:endParaRPr/>
          </a:p>
          <a:p>
            <a:pPr algn="just">
              <a:lnSpc>
                <a:spcPts val="2240"/>
              </a:lnSpc>
            </a:pP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24100" y="-514350"/>
            <a:ext cx="4152900" cy="11315700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311442" y="1422001"/>
            <a:ext cx="8947858" cy="213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56" dirty="0">
                <a:solidFill>
                  <a:srgbClr val="545454"/>
                </a:solidFill>
                <a:latin typeface="Montserrat Classic Bold"/>
              </a:rPr>
              <a:t>SPOTKANIE 6. </a:t>
            </a:r>
          </a:p>
          <a:p>
            <a:pPr>
              <a:lnSpc>
                <a:spcPts val="5040"/>
              </a:lnSpc>
            </a:pPr>
            <a:r>
              <a:rPr lang="en-US" sz="4200" spc="56" dirty="0">
                <a:solidFill>
                  <a:srgbClr val="004AAD"/>
                </a:solidFill>
                <a:latin typeface="Montserrat Classic Bold"/>
              </a:rPr>
              <a:t>METODY </a:t>
            </a:r>
            <a:r>
              <a:rPr lang="en-US" sz="4200" spc="42" dirty="0">
                <a:solidFill>
                  <a:srgbClr val="004AAD"/>
                </a:solidFill>
                <a:latin typeface="Montserrat Classic Bold"/>
              </a:rPr>
              <a:t>PROWADZENIA SZKOLEŃ</a:t>
            </a:r>
          </a:p>
        </p:txBody>
      </p:sp>
      <p:sp>
        <p:nvSpPr>
          <p:cNvPr id="4" name="AutoShape 4"/>
          <p:cNvSpPr/>
          <p:nvPr/>
        </p:nvSpPr>
        <p:spPr>
          <a:xfrm>
            <a:off x="6610187" y="4114180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6" name="Group 6"/>
          <p:cNvGrpSpPr/>
          <p:nvPr/>
        </p:nvGrpSpPr>
        <p:grpSpPr>
          <a:xfrm>
            <a:off x="1028700" y="876385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157" r="157"/>
          <a:stretch>
            <a:fillRect/>
          </a:stretch>
        </p:blipFill>
        <p:spPr>
          <a:xfrm>
            <a:off x="1654137" y="1332180"/>
            <a:ext cx="5962283" cy="8954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11442" y="5306464"/>
            <a:ext cx="8947858" cy="4641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Cel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: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poznanie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metod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prowadzenia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szkoleń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oraz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rozwój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umiejętności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adekwatnego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doboru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do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celów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.</a:t>
            </a:r>
          </a:p>
          <a:p>
            <a:pPr algn="just">
              <a:lnSpc>
                <a:spcPts val="2800"/>
              </a:lnSpc>
            </a:pPr>
            <a:endParaRPr dirty="0">
              <a:latin typeface="Montserrat" pitchFamily="50" charset="-18"/>
            </a:endParaRP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aktywne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metody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szkoleniowe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(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ćwiczenia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case study,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gry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szkoleniowe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symulacje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dyskusja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burza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mózgów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odgrywanie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ról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drama,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mapa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myśli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praca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grupach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praca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indywidualna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mini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wykłady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wykłady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interaktywne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prezentacje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multimedialne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testy,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metafory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analogie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modelowanie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filmy,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techniki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kreatywne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);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zasady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prowadzenia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mini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wykładów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–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jak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skupić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uwagę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adekwatny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dobór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metod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do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faz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rozwoju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grupy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adekwatny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dobór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metod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do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celów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szkoleniowych</a:t>
            </a:r>
            <a:r>
              <a:rPr lang="en-US" sz="2000" spc="100" dirty="0">
                <a:solidFill>
                  <a:srgbClr val="302E2C"/>
                </a:solidFill>
                <a:latin typeface="Montserrat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11442" y="4392108"/>
            <a:ext cx="8947858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120">
                <a:solidFill>
                  <a:srgbClr val="302E2C"/>
                </a:solidFill>
                <a:latin typeface="Montserrat Bold"/>
              </a:rPr>
              <a:t>16h - 2 dni</a:t>
            </a:r>
          </a:p>
          <a:p>
            <a:pPr algn="just">
              <a:lnSpc>
                <a:spcPts val="2240"/>
              </a:lnSpc>
            </a:pPr>
            <a:endParaRPr/>
          </a:p>
          <a:p>
            <a:pPr algn="just">
              <a:lnSpc>
                <a:spcPts val="2240"/>
              </a:lnSpc>
            </a:pP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24100" y="-514350"/>
            <a:ext cx="4152900" cy="11315700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311442" y="1422001"/>
            <a:ext cx="8947858" cy="213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56" dirty="0">
                <a:solidFill>
                  <a:srgbClr val="545454"/>
                </a:solidFill>
                <a:latin typeface="Montserrat Classic Bold"/>
              </a:rPr>
              <a:t>SPOTKANIE 7. </a:t>
            </a:r>
          </a:p>
          <a:p>
            <a:pPr>
              <a:lnSpc>
                <a:spcPts val="5040"/>
              </a:lnSpc>
            </a:pPr>
            <a:r>
              <a:rPr lang="en-US" sz="4200" spc="56" dirty="0">
                <a:solidFill>
                  <a:srgbClr val="004AAD"/>
                </a:solidFill>
                <a:latin typeface="Montserrat Classic Bold"/>
              </a:rPr>
              <a:t>KOMUN</a:t>
            </a:r>
            <a:r>
              <a:rPr lang="en-US" sz="4200" spc="42" dirty="0">
                <a:solidFill>
                  <a:srgbClr val="004AAD"/>
                </a:solidFill>
                <a:latin typeface="Montserrat Classic Bold"/>
              </a:rPr>
              <a:t>IKACJA W PRACY TRENERA</a:t>
            </a:r>
          </a:p>
        </p:txBody>
      </p:sp>
      <p:sp>
        <p:nvSpPr>
          <p:cNvPr id="4" name="AutoShape 4"/>
          <p:cNvSpPr/>
          <p:nvPr/>
        </p:nvSpPr>
        <p:spPr>
          <a:xfrm>
            <a:off x="6610187" y="4114180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6" name="Group 6"/>
          <p:cNvGrpSpPr/>
          <p:nvPr/>
        </p:nvGrpSpPr>
        <p:grpSpPr>
          <a:xfrm>
            <a:off x="1028700" y="876385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31395" r="24216"/>
          <a:stretch>
            <a:fillRect/>
          </a:stretch>
        </p:blipFill>
        <p:spPr>
          <a:xfrm>
            <a:off x="1654137" y="1332180"/>
            <a:ext cx="5962283" cy="8954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11442" y="5490354"/>
            <a:ext cx="8947858" cy="2128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Cel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: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rozwój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umiejętności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komunikacji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pracy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z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grupą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  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naturalność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autentyczność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pracy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trenerskiej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zasady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komunikacji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grupie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szkoleniowej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werbalne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techniki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komunikacyjne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wzmacniające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przekaz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 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sposoby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argumentowania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przekonywania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11442" y="4392108"/>
            <a:ext cx="8947858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120">
                <a:solidFill>
                  <a:srgbClr val="302E2C"/>
                </a:solidFill>
                <a:latin typeface="Montserrat Bold"/>
              </a:rPr>
              <a:t>16h - 2 dni</a:t>
            </a:r>
          </a:p>
          <a:p>
            <a:pPr algn="just">
              <a:lnSpc>
                <a:spcPts val="2240"/>
              </a:lnSpc>
            </a:pPr>
            <a:endParaRPr/>
          </a:p>
          <a:p>
            <a:pPr algn="just">
              <a:lnSpc>
                <a:spcPts val="2240"/>
              </a:lnSpc>
            </a:pP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24100" y="-514350"/>
            <a:ext cx="4152900" cy="11315700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311442" y="1422001"/>
            <a:ext cx="8947858" cy="213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56" dirty="0">
                <a:solidFill>
                  <a:srgbClr val="545454"/>
                </a:solidFill>
                <a:latin typeface="Montserrat Classic Bold"/>
              </a:rPr>
              <a:t>SPOTKANIE 8. </a:t>
            </a:r>
          </a:p>
          <a:p>
            <a:pPr>
              <a:lnSpc>
                <a:spcPts val="5040"/>
              </a:lnSpc>
            </a:pPr>
            <a:r>
              <a:rPr lang="en-US" sz="4200" spc="56" dirty="0">
                <a:solidFill>
                  <a:srgbClr val="004AAD"/>
                </a:solidFill>
                <a:latin typeface="Montserrat Classic Bold"/>
              </a:rPr>
              <a:t>S</a:t>
            </a:r>
            <a:r>
              <a:rPr lang="en-US" sz="4200" spc="42" dirty="0">
                <a:solidFill>
                  <a:srgbClr val="004AAD"/>
                </a:solidFill>
                <a:latin typeface="Montserrat Classic Bold"/>
              </a:rPr>
              <a:t>YTUACJE TRUDNE W PRACY TRENERA</a:t>
            </a:r>
          </a:p>
        </p:txBody>
      </p:sp>
      <p:sp>
        <p:nvSpPr>
          <p:cNvPr id="4" name="AutoShape 4"/>
          <p:cNvSpPr/>
          <p:nvPr/>
        </p:nvSpPr>
        <p:spPr>
          <a:xfrm>
            <a:off x="6610187" y="4114180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6" name="Group 6"/>
          <p:cNvGrpSpPr/>
          <p:nvPr/>
        </p:nvGrpSpPr>
        <p:grpSpPr>
          <a:xfrm>
            <a:off x="1028700" y="876385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22831" r="32725"/>
          <a:stretch>
            <a:fillRect/>
          </a:stretch>
        </p:blipFill>
        <p:spPr>
          <a:xfrm>
            <a:off x="1654137" y="1332180"/>
            <a:ext cx="5962283" cy="8954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11442" y="5321748"/>
            <a:ext cx="8947858" cy="4193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Cel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: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identyfikacja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sytuacji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trudnych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występujących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trakcie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szkolenia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poznanie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zasad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metod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radzenia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sobie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z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nimi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oraz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rozwój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praktycznych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umiejętności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 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radzenia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sobie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z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oporem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obiekcjami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 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trudnymi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zachowaniami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.</a:t>
            </a:r>
          </a:p>
          <a:p>
            <a:pPr algn="just">
              <a:lnSpc>
                <a:spcPts val="2800"/>
              </a:lnSpc>
            </a:pPr>
            <a:endParaRPr dirty="0"/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rodzaje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sytuacji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trudnych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pracy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trenerskiej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;  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zasady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interwencji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trenerskich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ich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rodzaje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;  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metody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radzenia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sobie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z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obiekcjami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;    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radzenie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sobie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ze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stresem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trakcie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warsztatu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;  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umiejętność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rozwiązywania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problemów</a:t>
            </a:r>
            <a:endParaRPr lang="en-US" sz="2000" spc="100" dirty="0">
              <a:solidFill>
                <a:srgbClr val="302E2C"/>
              </a:solidFill>
              <a:latin typeface="Montserrat"/>
            </a:endParaRP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pojawiających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się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grupie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;  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radzenie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sobie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z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oporem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warsztatu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11442" y="4392108"/>
            <a:ext cx="8947858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120">
                <a:solidFill>
                  <a:srgbClr val="302E2C"/>
                </a:solidFill>
                <a:latin typeface="Montserrat Bold"/>
              </a:rPr>
              <a:t>16h - 2 dni</a:t>
            </a:r>
          </a:p>
          <a:p>
            <a:pPr algn="just">
              <a:lnSpc>
                <a:spcPts val="2240"/>
              </a:lnSpc>
            </a:pPr>
            <a:endParaRPr/>
          </a:p>
          <a:p>
            <a:pPr algn="just">
              <a:lnSpc>
                <a:spcPts val="2240"/>
              </a:lnSpc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24100" y="-514350"/>
            <a:ext cx="4152900" cy="11315700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311442" y="1422001"/>
            <a:ext cx="8947858" cy="213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56" dirty="0">
                <a:solidFill>
                  <a:srgbClr val="545454"/>
                </a:solidFill>
                <a:latin typeface="Montserrat Classic Bold"/>
              </a:rPr>
              <a:t>SPOTKANIE 9. </a:t>
            </a:r>
          </a:p>
          <a:p>
            <a:pPr>
              <a:lnSpc>
                <a:spcPts val="5040"/>
              </a:lnSpc>
            </a:pPr>
            <a:r>
              <a:rPr lang="en-US" sz="4200" spc="56" dirty="0">
                <a:solidFill>
                  <a:srgbClr val="004AAD"/>
                </a:solidFill>
                <a:latin typeface="Montserrat Classic Bold"/>
              </a:rPr>
              <a:t>B</a:t>
            </a:r>
            <a:r>
              <a:rPr lang="en-US" sz="4200" spc="42" dirty="0">
                <a:solidFill>
                  <a:srgbClr val="004AAD"/>
                </a:solidFill>
                <a:latin typeface="Montserrat Classic Bold"/>
              </a:rPr>
              <a:t>UDOWANIE WIZERUNKU TRENERA</a:t>
            </a:r>
          </a:p>
        </p:txBody>
      </p:sp>
      <p:sp>
        <p:nvSpPr>
          <p:cNvPr id="4" name="AutoShape 4"/>
          <p:cNvSpPr/>
          <p:nvPr/>
        </p:nvSpPr>
        <p:spPr>
          <a:xfrm>
            <a:off x="6610187" y="4114180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6" name="Group 6"/>
          <p:cNvGrpSpPr/>
          <p:nvPr/>
        </p:nvGrpSpPr>
        <p:grpSpPr>
          <a:xfrm>
            <a:off x="1028700" y="876385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63" r="63"/>
          <a:stretch>
            <a:fillRect/>
          </a:stretch>
        </p:blipFill>
        <p:spPr>
          <a:xfrm>
            <a:off x="1654137" y="1332180"/>
            <a:ext cx="5962283" cy="8954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11442" y="5306464"/>
            <a:ext cx="8947858" cy="46415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Cel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: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uświadomienie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znaczenia</a:t>
            </a:r>
            <a:endParaRPr lang="en-US" sz="2000" spc="100" dirty="0">
              <a:solidFill>
                <a:srgbClr val="302E2C"/>
              </a:solidFill>
              <a:latin typeface="Montserrat" pitchFamily="50" charset="-18"/>
            </a:endParaRPr>
          </a:p>
          <a:p>
            <a:pPr algn="just">
              <a:lnSpc>
                <a:spcPts val="2800"/>
              </a:lnSpc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autoprezentacji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na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odbiór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jego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osoby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przez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grupę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szkoleniową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oraz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przygotowanie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do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aktywnego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funkcjonowania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na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rynku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szkoleniowym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    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wizerunek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pracy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jego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znaczenie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 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identyfikacja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mocnych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stron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zakresie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autoprezentacji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 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normy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etyczne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pracy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   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wizja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swojej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pracy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jako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przekonania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własne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ograniczenia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pracy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   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przygotowywanie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oferty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szkoleniowej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   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funkcjonowanie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na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rynku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szkoleniowym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11442" y="4392108"/>
            <a:ext cx="8947858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120">
                <a:solidFill>
                  <a:srgbClr val="302E2C"/>
                </a:solidFill>
                <a:latin typeface="Montserrat Bold"/>
              </a:rPr>
              <a:t>16h - 2 dni</a:t>
            </a:r>
          </a:p>
          <a:p>
            <a:pPr algn="just">
              <a:lnSpc>
                <a:spcPts val="2240"/>
              </a:lnSpc>
            </a:pPr>
            <a:endParaRPr/>
          </a:p>
          <a:p>
            <a:pPr algn="just">
              <a:lnSpc>
                <a:spcPts val="2240"/>
              </a:lnSpc>
            </a:pP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24100" y="-514350"/>
            <a:ext cx="4152900" cy="11315700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311442" y="1101961"/>
            <a:ext cx="8947858" cy="277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56" dirty="0">
                <a:solidFill>
                  <a:srgbClr val="545454"/>
                </a:solidFill>
                <a:latin typeface="Montserrat Classic Bold"/>
              </a:rPr>
              <a:t>SPOTKANIE 10. </a:t>
            </a:r>
          </a:p>
          <a:p>
            <a:pPr>
              <a:lnSpc>
                <a:spcPts val="5040"/>
              </a:lnSpc>
            </a:pPr>
            <a:r>
              <a:rPr lang="en-US" sz="4200" spc="56" dirty="0">
                <a:solidFill>
                  <a:srgbClr val="004AAD"/>
                </a:solidFill>
                <a:latin typeface="Montserrat Classic Bold"/>
              </a:rPr>
              <a:t>EWAL</a:t>
            </a:r>
            <a:r>
              <a:rPr lang="en-US" sz="4200" spc="42" dirty="0">
                <a:solidFill>
                  <a:srgbClr val="004AAD"/>
                </a:solidFill>
                <a:latin typeface="Montserrat Classic Bold"/>
              </a:rPr>
              <a:t>UACJA SZKOLEŃ </a:t>
            </a:r>
          </a:p>
          <a:p>
            <a:pPr>
              <a:lnSpc>
                <a:spcPts val="5040"/>
              </a:lnSpc>
            </a:pPr>
            <a:r>
              <a:rPr lang="en-US" sz="4200" spc="42" dirty="0">
                <a:solidFill>
                  <a:srgbClr val="004AAD"/>
                </a:solidFill>
                <a:latin typeface="Montserrat Classic Bold"/>
              </a:rPr>
              <a:t>ORAZ NARZĘDZIA ICT </a:t>
            </a:r>
          </a:p>
          <a:p>
            <a:pPr>
              <a:lnSpc>
                <a:spcPts val="5040"/>
              </a:lnSpc>
            </a:pPr>
            <a:r>
              <a:rPr lang="en-US" sz="4200" spc="42" dirty="0">
                <a:solidFill>
                  <a:srgbClr val="004AAD"/>
                </a:solidFill>
                <a:latin typeface="Montserrat Classic Bold"/>
              </a:rPr>
              <a:t>W PRACY TRENERA</a:t>
            </a:r>
          </a:p>
        </p:txBody>
      </p:sp>
      <p:sp>
        <p:nvSpPr>
          <p:cNvPr id="4" name="AutoShape 4"/>
          <p:cNvSpPr/>
          <p:nvPr/>
        </p:nvSpPr>
        <p:spPr>
          <a:xfrm>
            <a:off x="6610187" y="4114180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6" name="Group 6"/>
          <p:cNvGrpSpPr/>
          <p:nvPr/>
        </p:nvGrpSpPr>
        <p:grpSpPr>
          <a:xfrm>
            <a:off x="1028700" y="876385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31273" r="31273"/>
          <a:stretch>
            <a:fillRect/>
          </a:stretch>
        </p:blipFill>
        <p:spPr>
          <a:xfrm>
            <a:off x="1654137" y="1332180"/>
            <a:ext cx="5962283" cy="8954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11442" y="5486039"/>
            <a:ext cx="8947858" cy="320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Cel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: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poznanie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zasad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ewaluacji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szkoleń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oraz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przygotowanie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       do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osobistego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przeprowadzenia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fragmentu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    </a:t>
            </a:r>
          </a:p>
          <a:p>
            <a:pPr marL="330200" lvl="1" indent="-165100">
              <a:lnSpc>
                <a:spcPts val="2800"/>
              </a:lnSpc>
              <a:buFont typeface="Arial"/>
              <a:buChar char="•"/>
            </a:pP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model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oceny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według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D. L.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Kirkpatricka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330200" lvl="1" indent="-165100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metody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ewaluacji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szkoleń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 </a:t>
            </a:r>
          </a:p>
          <a:p>
            <a:pPr marL="330200" lvl="1" indent="-165100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zasady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opracowania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ankiet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narzędzi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ewaluacyjnych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  </a:t>
            </a:r>
          </a:p>
          <a:p>
            <a:pPr marL="330200" lvl="1" indent="-165100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omówienie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scenariuszy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przygotowywanych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                               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przez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   </a:t>
            </a:r>
          </a:p>
          <a:p>
            <a:pPr marL="330200" lvl="1" indent="-165100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narzędzia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ICT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przydatne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pracy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trenera</a:t>
            </a:r>
            <a:endParaRPr lang="en-US" sz="2000" spc="100" dirty="0">
              <a:solidFill>
                <a:srgbClr val="302E2C"/>
              </a:solidFill>
              <a:latin typeface="Montserrat" pitchFamily="50" charset="-18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311442" y="4392108"/>
            <a:ext cx="8947858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120">
                <a:solidFill>
                  <a:srgbClr val="302E2C"/>
                </a:solidFill>
                <a:latin typeface="Montserrat Bold"/>
              </a:rPr>
              <a:t>16h - 2 dni</a:t>
            </a:r>
          </a:p>
          <a:p>
            <a:pPr algn="just">
              <a:lnSpc>
                <a:spcPts val="2240"/>
              </a:lnSpc>
            </a:pPr>
            <a:endParaRPr/>
          </a:p>
          <a:p>
            <a:pPr algn="just">
              <a:lnSpc>
                <a:spcPts val="2240"/>
              </a:lnSpc>
            </a:pP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24100" y="-514350"/>
            <a:ext cx="4152900" cy="11315700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311442" y="1742041"/>
            <a:ext cx="8947858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56">
                <a:solidFill>
                  <a:srgbClr val="545454"/>
                </a:solidFill>
                <a:latin typeface="Montserrat Classic Bold"/>
              </a:rPr>
              <a:t>SPOTKANIE 11. </a:t>
            </a:r>
          </a:p>
          <a:p>
            <a:pPr>
              <a:lnSpc>
                <a:spcPts val="5040"/>
              </a:lnSpc>
            </a:pPr>
            <a:r>
              <a:rPr lang="en-US" sz="4200" spc="42">
                <a:solidFill>
                  <a:srgbClr val="004AAD"/>
                </a:solidFill>
                <a:latin typeface="Montserrat Classic Bold"/>
              </a:rPr>
              <a:t>WARSZTAT SUPERWIZYJNY</a:t>
            </a:r>
          </a:p>
        </p:txBody>
      </p:sp>
      <p:sp>
        <p:nvSpPr>
          <p:cNvPr id="4" name="AutoShape 4"/>
          <p:cNvSpPr/>
          <p:nvPr/>
        </p:nvSpPr>
        <p:spPr>
          <a:xfrm>
            <a:off x="6610187" y="4114180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6" name="Group 6"/>
          <p:cNvGrpSpPr/>
          <p:nvPr/>
        </p:nvGrpSpPr>
        <p:grpSpPr>
          <a:xfrm>
            <a:off x="1028700" y="876385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30186" r="25397"/>
          <a:stretch>
            <a:fillRect/>
          </a:stretch>
        </p:blipFill>
        <p:spPr>
          <a:xfrm>
            <a:off x="1654137" y="1332180"/>
            <a:ext cx="5962283" cy="8954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11442" y="5533445"/>
            <a:ext cx="8947858" cy="3205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Cel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: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osobiste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przeprowadzenie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przez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fragmentu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oraz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uzyskanie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informacji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zwrotnych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od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      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Szkoły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  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autorskie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warsztaty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 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informacje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zwrotne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od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 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informacje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zwrotne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od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podsumowanie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merytoryczne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  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informacje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zwrotne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szkolenia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trenerów</a:t>
            </a:r>
            <a:r>
              <a:rPr lang="en-US" sz="2000" spc="100" dirty="0">
                <a:solidFill>
                  <a:srgbClr val="302E2C"/>
                </a:solidFill>
                <a:latin typeface="Montserrat Bold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11442" y="4392108"/>
            <a:ext cx="8947858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120">
                <a:solidFill>
                  <a:srgbClr val="302E2C"/>
                </a:solidFill>
                <a:latin typeface="Montserrat Bold"/>
              </a:rPr>
              <a:t>16h - 2 dni</a:t>
            </a:r>
          </a:p>
          <a:p>
            <a:pPr algn="just">
              <a:lnSpc>
                <a:spcPts val="2240"/>
              </a:lnSpc>
            </a:pPr>
            <a:endParaRPr/>
          </a:p>
          <a:p>
            <a:pPr algn="just">
              <a:lnSpc>
                <a:spcPts val="2240"/>
              </a:lnSpc>
            </a:pP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25168" b="32087"/>
          <a:stretch>
            <a:fillRect/>
          </a:stretch>
        </p:blipFill>
        <p:spPr>
          <a:xfrm>
            <a:off x="1028700" y="3873870"/>
            <a:ext cx="16231503" cy="462243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028700" y="90564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745432" y="8731264"/>
            <a:ext cx="2537247" cy="1470546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>
            <a:off x="865054" y="1021556"/>
            <a:ext cx="16834755" cy="2081480"/>
            <a:chOff x="0" y="-9525"/>
            <a:chExt cx="22446341" cy="2775307"/>
          </a:xfrm>
        </p:grpSpPr>
        <p:sp>
          <p:nvSpPr>
            <p:cNvPr id="6" name="TextBox 6"/>
            <p:cNvSpPr txBox="1"/>
            <p:nvPr/>
          </p:nvSpPr>
          <p:spPr>
            <a:xfrm>
              <a:off x="0" y="-9525"/>
              <a:ext cx="22446341" cy="1624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80" dirty="0" err="1">
                  <a:solidFill>
                    <a:srgbClr val="004AAD"/>
                  </a:solidFill>
                  <a:latin typeface="Montserrat Classic Bold"/>
                </a:rPr>
                <a:t>Harmonogram</a:t>
              </a:r>
              <a:r>
                <a:rPr lang="en-US" sz="8000" spc="80" dirty="0">
                  <a:solidFill>
                    <a:srgbClr val="004AAD"/>
                  </a:solidFill>
                  <a:latin typeface="Montserrat Classic Bold"/>
                </a:rPr>
                <a:t> </a:t>
              </a:r>
              <a:r>
                <a:rPr lang="en-US" sz="8000" spc="80" dirty="0" err="1">
                  <a:solidFill>
                    <a:srgbClr val="004AAD"/>
                  </a:solidFill>
                  <a:latin typeface="Montserrat Classic Bold"/>
                </a:rPr>
                <a:t>Szkoły</a:t>
              </a:r>
              <a:r>
                <a:rPr lang="en-US" sz="8000" spc="80" dirty="0">
                  <a:solidFill>
                    <a:srgbClr val="004AAD"/>
                  </a:solidFill>
                  <a:latin typeface="Montserrat Classic Bold"/>
                </a:rPr>
                <a:t> </a:t>
              </a:r>
              <a:r>
                <a:rPr lang="en-US" sz="8000" spc="80" dirty="0" err="1">
                  <a:solidFill>
                    <a:srgbClr val="004AAD"/>
                  </a:solidFill>
                  <a:latin typeface="Montserrat Classic Bold"/>
                </a:rPr>
                <a:t>Trenerów</a:t>
              </a:r>
              <a:endParaRPr lang="en-US" sz="8000" spc="80" dirty="0">
                <a:solidFill>
                  <a:srgbClr val="004AAD"/>
                </a:solidFill>
                <a:latin typeface="Montserrat Classic Bold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2164817" y="1963767"/>
              <a:ext cx="18116705" cy="802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4"/>
                </a:lnSpc>
              </a:pPr>
              <a:endParaRPr lang="en-US" sz="3200" spc="288" dirty="0">
                <a:solidFill>
                  <a:srgbClr val="302E2C"/>
                </a:solidFill>
                <a:latin typeface="Montserrat"/>
              </a:endParaRPr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04925" y="1684984"/>
            <a:ext cx="4356808" cy="877417"/>
            <a:chOff x="0" y="0"/>
            <a:chExt cx="5809077" cy="1169889"/>
          </a:xfrm>
        </p:grpSpPr>
        <p:sp>
          <p:nvSpPr>
            <p:cNvPr id="3" name="TextBox 3"/>
            <p:cNvSpPr txBox="1"/>
            <p:nvPr/>
          </p:nvSpPr>
          <p:spPr>
            <a:xfrm>
              <a:off x="0" y="-28575"/>
              <a:ext cx="5809077" cy="511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400" spc="216">
                  <a:solidFill>
                    <a:srgbClr val="302E2C"/>
                  </a:solidFill>
                  <a:latin typeface="Montserrat Bold"/>
                </a:rPr>
                <a:t>Spotkanie 1.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600718"/>
              <a:ext cx="58090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30.03-2.04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.202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028700" y="899592"/>
            <a:ext cx="16230600" cy="598769"/>
            <a:chOff x="0" y="0"/>
            <a:chExt cx="21640800" cy="798359"/>
          </a:xfrm>
        </p:grpSpPr>
        <p:sp>
          <p:nvSpPr>
            <p:cNvPr id="6" name="AutoShape 6"/>
            <p:cNvSpPr/>
            <p:nvPr/>
          </p:nvSpPr>
          <p:spPr>
            <a:xfrm>
              <a:off x="0" y="368300"/>
              <a:ext cx="21640800" cy="61759"/>
            </a:xfrm>
            <a:prstGeom prst="rect">
              <a:avLst/>
            </a:prstGeom>
            <a:solidFill>
              <a:srgbClr val="302E2C"/>
            </a:solidFill>
          </p:spPr>
        </p:sp>
        <p:grpSp>
          <p:nvGrpSpPr>
            <p:cNvPr id="7" name="Group 7"/>
            <p:cNvGrpSpPr/>
            <p:nvPr/>
          </p:nvGrpSpPr>
          <p:grpSpPr>
            <a:xfrm>
              <a:off x="2904539" y="0"/>
              <a:ext cx="736600" cy="736600"/>
              <a:chOff x="0" y="0"/>
              <a:chExt cx="6350000" cy="63500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9" name="Group 9"/>
            <p:cNvGrpSpPr/>
            <p:nvPr/>
          </p:nvGrpSpPr>
          <p:grpSpPr>
            <a:xfrm>
              <a:off x="10433321" y="61759"/>
              <a:ext cx="736600" cy="736600"/>
              <a:chOff x="0" y="0"/>
              <a:chExt cx="6350000" cy="63500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11" name="Group 11"/>
            <p:cNvGrpSpPr/>
            <p:nvPr/>
          </p:nvGrpSpPr>
          <p:grpSpPr>
            <a:xfrm>
              <a:off x="17962104" y="61759"/>
              <a:ext cx="736600" cy="736600"/>
              <a:chOff x="0" y="0"/>
              <a:chExt cx="6350000" cy="63500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</p:grpSp>
      <p:grpSp>
        <p:nvGrpSpPr>
          <p:cNvPr id="13" name="Group 13"/>
          <p:cNvGrpSpPr/>
          <p:nvPr/>
        </p:nvGrpSpPr>
        <p:grpSpPr>
          <a:xfrm>
            <a:off x="1028700" y="7290867"/>
            <a:ext cx="16202432" cy="552450"/>
            <a:chOff x="0" y="0"/>
            <a:chExt cx="21603242" cy="736600"/>
          </a:xfrm>
        </p:grpSpPr>
        <p:sp>
          <p:nvSpPr>
            <p:cNvPr id="14" name="AutoShape 14"/>
            <p:cNvSpPr/>
            <p:nvPr/>
          </p:nvSpPr>
          <p:spPr>
            <a:xfrm>
              <a:off x="0" y="368300"/>
              <a:ext cx="21603242" cy="62271"/>
            </a:xfrm>
            <a:prstGeom prst="rect">
              <a:avLst/>
            </a:prstGeom>
            <a:solidFill>
              <a:srgbClr val="302E2C"/>
            </a:solidFill>
          </p:spPr>
        </p:sp>
        <p:grpSp>
          <p:nvGrpSpPr>
            <p:cNvPr id="15" name="Group 15"/>
            <p:cNvGrpSpPr/>
            <p:nvPr/>
          </p:nvGrpSpPr>
          <p:grpSpPr>
            <a:xfrm>
              <a:off x="1532922" y="0"/>
              <a:ext cx="736600" cy="736600"/>
              <a:chOff x="0" y="0"/>
              <a:chExt cx="6350000" cy="63500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17" name="Group 17"/>
            <p:cNvGrpSpPr/>
            <p:nvPr/>
          </p:nvGrpSpPr>
          <p:grpSpPr>
            <a:xfrm>
              <a:off x="7547561" y="0"/>
              <a:ext cx="736600" cy="736600"/>
              <a:chOff x="0" y="0"/>
              <a:chExt cx="6350000" cy="63500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19" name="Group 19"/>
            <p:cNvGrpSpPr/>
            <p:nvPr/>
          </p:nvGrpSpPr>
          <p:grpSpPr>
            <a:xfrm>
              <a:off x="19832490" y="0"/>
              <a:ext cx="736600" cy="736600"/>
              <a:chOff x="0" y="0"/>
              <a:chExt cx="6350000" cy="63500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14011274" y="0"/>
              <a:ext cx="736600" cy="736600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6994171" y="1684984"/>
            <a:ext cx="4356808" cy="877417"/>
            <a:chOff x="0" y="0"/>
            <a:chExt cx="5809077" cy="1169889"/>
          </a:xfrm>
        </p:grpSpPr>
        <p:sp>
          <p:nvSpPr>
            <p:cNvPr id="24" name="TextBox 24"/>
            <p:cNvSpPr txBox="1"/>
            <p:nvPr/>
          </p:nvSpPr>
          <p:spPr>
            <a:xfrm>
              <a:off x="0" y="-28575"/>
              <a:ext cx="5809077" cy="511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400" spc="216">
                  <a:solidFill>
                    <a:srgbClr val="302E2C"/>
                  </a:solidFill>
                  <a:latin typeface="Montserrat Bold"/>
                </a:rPr>
                <a:t>Spotkanie 2.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600718"/>
              <a:ext cx="58090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8-9.04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.202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2598099" y="1684984"/>
            <a:ext cx="4356808" cy="877417"/>
            <a:chOff x="0" y="0"/>
            <a:chExt cx="5809077" cy="1169889"/>
          </a:xfrm>
        </p:grpSpPr>
        <p:sp>
          <p:nvSpPr>
            <p:cNvPr id="27" name="TextBox 27"/>
            <p:cNvSpPr txBox="1"/>
            <p:nvPr/>
          </p:nvSpPr>
          <p:spPr>
            <a:xfrm>
              <a:off x="0" y="-28575"/>
              <a:ext cx="5809077" cy="511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400" spc="216">
                  <a:solidFill>
                    <a:srgbClr val="302E2C"/>
                  </a:solidFill>
                  <a:latin typeface="Montserrat Bold"/>
                </a:rPr>
                <a:t>Spotkanie 3.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00718"/>
              <a:ext cx="58090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22-23.04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.202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1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276212" y="4891483"/>
            <a:ext cx="4356808" cy="877417"/>
            <a:chOff x="0" y="0"/>
            <a:chExt cx="5809077" cy="1169889"/>
          </a:xfrm>
        </p:grpSpPr>
        <p:sp>
          <p:nvSpPr>
            <p:cNvPr id="30" name="TextBox 30"/>
            <p:cNvSpPr txBox="1"/>
            <p:nvPr/>
          </p:nvSpPr>
          <p:spPr>
            <a:xfrm>
              <a:off x="0" y="-28575"/>
              <a:ext cx="5809077" cy="511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400" spc="216">
                  <a:solidFill>
                    <a:srgbClr val="302E2C"/>
                  </a:solidFill>
                  <a:latin typeface="Montserrat Bold"/>
                </a:rPr>
                <a:t>Spotkanie 4.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600718"/>
              <a:ext cx="58090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6-7.05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.202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4975975" y="4891483"/>
            <a:ext cx="4356808" cy="877417"/>
            <a:chOff x="0" y="0"/>
            <a:chExt cx="5809077" cy="1169889"/>
          </a:xfrm>
        </p:grpSpPr>
        <p:sp>
          <p:nvSpPr>
            <p:cNvPr id="33" name="TextBox 33"/>
            <p:cNvSpPr txBox="1"/>
            <p:nvPr/>
          </p:nvSpPr>
          <p:spPr>
            <a:xfrm>
              <a:off x="0" y="-28575"/>
              <a:ext cx="5809077" cy="511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400" spc="216" dirty="0" err="1">
                  <a:solidFill>
                    <a:srgbClr val="302E2C"/>
                  </a:solidFill>
                  <a:latin typeface="Montserrat Bold"/>
                </a:rPr>
                <a:t>Spotkanie</a:t>
              </a:r>
              <a:r>
                <a:rPr lang="en-US" sz="2400" spc="216" dirty="0">
                  <a:solidFill>
                    <a:srgbClr val="302E2C"/>
                  </a:solidFill>
                  <a:latin typeface="Montserrat Bold"/>
                </a:rPr>
                <a:t> 5.</a:t>
              </a:r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0" y="600718"/>
              <a:ext cx="58090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20-21.05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.202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9634977" y="4891483"/>
            <a:ext cx="4356808" cy="877417"/>
            <a:chOff x="0" y="0"/>
            <a:chExt cx="5809077" cy="1169889"/>
          </a:xfrm>
        </p:grpSpPr>
        <p:sp>
          <p:nvSpPr>
            <p:cNvPr id="36" name="TextBox 36"/>
            <p:cNvSpPr txBox="1"/>
            <p:nvPr/>
          </p:nvSpPr>
          <p:spPr>
            <a:xfrm>
              <a:off x="0" y="-28575"/>
              <a:ext cx="5809077" cy="511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400" spc="216">
                  <a:solidFill>
                    <a:srgbClr val="302E2C"/>
                  </a:solidFill>
                  <a:latin typeface="Montserrat Bold"/>
                </a:rPr>
                <a:t>Spotkanie 6.</a:t>
              </a:r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600718"/>
              <a:ext cx="58090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3-4.06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.202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</p:txBody>
        </p:sp>
      </p:grpSp>
      <p:grpSp>
        <p:nvGrpSpPr>
          <p:cNvPr id="38" name="Group 38"/>
          <p:cNvGrpSpPr/>
          <p:nvPr/>
        </p:nvGrpSpPr>
        <p:grpSpPr>
          <a:xfrm>
            <a:off x="13991784" y="4891483"/>
            <a:ext cx="4356808" cy="877417"/>
            <a:chOff x="0" y="0"/>
            <a:chExt cx="5809077" cy="1169889"/>
          </a:xfrm>
        </p:grpSpPr>
        <p:sp>
          <p:nvSpPr>
            <p:cNvPr id="39" name="TextBox 39"/>
            <p:cNvSpPr txBox="1"/>
            <p:nvPr/>
          </p:nvSpPr>
          <p:spPr>
            <a:xfrm>
              <a:off x="0" y="-28575"/>
              <a:ext cx="5809077" cy="511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400" spc="216">
                  <a:solidFill>
                    <a:srgbClr val="302E2C"/>
                  </a:solidFill>
                  <a:latin typeface="Montserrat Bold"/>
                </a:rPr>
                <a:t>Spotkanie 7.</a:t>
              </a:r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600718"/>
              <a:ext cx="58090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17-18.06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.202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276212" y="8214881"/>
            <a:ext cx="4356808" cy="877417"/>
            <a:chOff x="0" y="0"/>
            <a:chExt cx="5809077" cy="1169889"/>
          </a:xfrm>
        </p:grpSpPr>
        <p:sp>
          <p:nvSpPr>
            <p:cNvPr id="42" name="TextBox 42"/>
            <p:cNvSpPr txBox="1"/>
            <p:nvPr/>
          </p:nvSpPr>
          <p:spPr>
            <a:xfrm>
              <a:off x="0" y="-28575"/>
              <a:ext cx="5809077" cy="511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400" spc="216">
                  <a:solidFill>
                    <a:srgbClr val="302E2C"/>
                  </a:solidFill>
                  <a:latin typeface="Montserrat Bold"/>
                </a:rPr>
                <a:t>Spotkanie 8.</a:t>
              </a:r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0" y="600718"/>
              <a:ext cx="58090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1-2.07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.202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4975975" y="8214881"/>
            <a:ext cx="4356808" cy="877417"/>
            <a:chOff x="0" y="0"/>
            <a:chExt cx="5809077" cy="1169889"/>
          </a:xfrm>
        </p:grpSpPr>
        <p:sp>
          <p:nvSpPr>
            <p:cNvPr id="45" name="TextBox 45"/>
            <p:cNvSpPr txBox="1"/>
            <p:nvPr/>
          </p:nvSpPr>
          <p:spPr>
            <a:xfrm>
              <a:off x="0" y="-28575"/>
              <a:ext cx="5809077" cy="511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400" spc="216" dirty="0" err="1">
                  <a:solidFill>
                    <a:srgbClr val="302E2C"/>
                  </a:solidFill>
                  <a:latin typeface="Montserrat Bold"/>
                </a:rPr>
                <a:t>Spotkanie</a:t>
              </a:r>
              <a:r>
                <a:rPr lang="en-US" sz="2400" spc="216" dirty="0">
                  <a:solidFill>
                    <a:srgbClr val="302E2C"/>
                  </a:solidFill>
                  <a:latin typeface="Montserrat Bold"/>
                </a:rPr>
                <a:t> 9.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600718"/>
              <a:ext cx="58090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9-10.09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.202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9634977" y="8214881"/>
            <a:ext cx="4356808" cy="877417"/>
            <a:chOff x="0" y="0"/>
            <a:chExt cx="5809077" cy="1169889"/>
          </a:xfrm>
        </p:grpSpPr>
        <p:sp>
          <p:nvSpPr>
            <p:cNvPr id="48" name="TextBox 48"/>
            <p:cNvSpPr txBox="1"/>
            <p:nvPr/>
          </p:nvSpPr>
          <p:spPr>
            <a:xfrm>
              <a:off x="0" y="-28575"/>
              <a:ext cx="5809077" cy="511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400" spc="216">
                  <a:solidFill>
                    <a:srgbClr val="302E2C"/>
                  </a:solidFill>
                  <a:latin typeface="Montserrat Bold"/>
                </a:rPr>
                <a:t>Spotkanie 10.</a:t>
              </a:r>
            </a:p>
          </p:txBody>
        </p:sp>
        <p:sp>
          <p:nvSpPr>
            <p:cNvPr id="49" name="TextBox 49"/>
            <p:cNvSpPr txBox="1"/>
            <p:nvPr/>
          </p:nvSpPr>
          <p:spPr>
            <a:xfrm>
              <a:off x="0" y="600718"/>
              <a:ext cx="58090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23-24.09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.202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1028700" y="4094202"/>
            <a:ext cx="16202432" cy="552450"/>
            <a:chOff x="0" y="0"/>
            <a:chExt cx="21603242" cy="736600"/>
          </a:xfrm>
        </p:grpSpPr>
        <p:sp>
          <p:nvSpPr>
            <p:cNvPr id="51" name="AutoShape 51"/>
            <p:cNvSpPr/>
            <p:nvPr/>
          </p:nvSpPr>
          <p:spPr>
            <a:xfrm>
              <a:off x="0" y="368300"/>
              <a:ext cx="21603242" cy="62271"/>
            </a:xfrm>
            <a:prstGeom prst="rect">
              <a:avLst/>
            </a:prstGeom>
            <a:solidFill>
              <a:srgbClr val="302E2C"/>
            </a:solidFill>
          </p:spPr>
        </p:sp>
        <p:grpSp>
          <p:nvGrpSpPr>
            <p:cNvPr id="52" name="Group 52"/>
            <p:cNvGrpSpPr/>
            <p:nvPr/>
          </p:nvGrpSpPr>
          <p:grpSpPr>
            <a:xfrm>
              <a:off x="1532922" y="0"/>
              <a:ext cx="736600" cy="736600"/>
              <a:chOff x="0" y="0"/>
              <a:chExt cx="6350000" cy="635000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54" name="Group 54"/>
            <p:cNvGrpSpPr/>
            <p:nvPr/>
          </p:nvGrpSpPr>
          <p:grpSpPr>
            <a:xfrm>
              <a:off x="7547561" y="0"/>
              <a:ext cx="736600" cy="736600"/>
              <a:chOff x="0" y="0"/>
              <a:chExt cx="6350000" cy="6350000"/>
            </a:xfrm>
          </p:grpSpPr>
          <p:sp>
            <p:nvSpPr>
              <p:cNvPr id="55" name="Freeform 5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56" name="Group 56"/>
            <p:cNvGrpSpPr/>
            <p:nvPr/>
          </p:nvGrpSpPr>
          <p:grpSpPr>
            <a:xfrm>
              <a:off x="19832490" y="0"/>
              <a:ext cx="736600" cy="736600"/>
              <a:chOff x="0" y="0"/>
              <a:chExt cx="6350000" cy="6350000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  <p:grpSp>
          <p:nvGrpSpPr>
            <p:cNvPr id="58" name="Group 58"/>
            <p:cNvGrpSpPr/>
            <p:nvPr/>
          </p:nvGrpSpPr>
          <p:grpSpPr>
            <a:xfrm>
              <a:off x="14011274" y="0"/>
              <a:ext cx="736600" cy="736600"/>
              <a:chOff x="0" y="0"/>
              <a:chExt cx="6350000" cy="6350000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004AAD"/>
              </a:solidFill>
            </p:spPr>
          </p:sp>
        </p:grpSp>
      </p:grpSp>
      <p:grpSp>
        <p:nvGrpSpPr>
          <p:cNvPr id="60" name="Group 60"/>
          <p:cNvGrpSpPr/>
          <p:nvPr/>
        </p:nvGrpSpPr>
        <p:grpSpPr>
          <a:xfrm>
            <a:off x="13991784" y="8214881"/>
            <a:ext cx="4356808" cy="877417"/>
            <a:chOff x="0" y="0"/>
            <a:chExt cx="5809077" cy="1169889"/>
          </a:xfrm>
        </p:grpSpPr>
        <p:sp>
          <p:nvSpPr>
            <p:cNvPr id="61" name="TextBox 61"/>
            <p:cNvSpPr txBox="1"/>
            <p:nvPr/>
          </p:nvSpPr>
          <p:spPr>
            <a:xfrm>
              <a:off x="0" y="-28575"/>
              <a:ext cx="5809077" cy="511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268"/>
                </a:lnSpc>
              </a:pPr>
              <a:r>
                <a:rPr lang="en-US" sz="2400" spc="216">
                  <a:solidFill>
                    <a:srgbClr val="302E2C"/>
                  </a:solidFill>
                  <a:latin typeface="Montserrat Bold"/>
                </a:rPr>
                <a:t>Spotkanie 11.</a:t>
              </a:r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600718"/>
              <a:ext cx="5809077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6-8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.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10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.202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2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5417" y="-262200"/>
            <a:ext cx="2743366" cy="2670992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667681" y="38972"/>
            <a:ext cx="16065440" cy="1247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80"/>
              </a:lnSpc>
            </a:pPr>
            <a:r>
              <a:rPr lang="en-US" sz="8000" b="1" spc="80" dirty="0" err="1">
                <a:solidFill>
                  <a:srgbClr val="004AAD"/>
                </a:solidFill>
                <a:latin typeface="Montserrat Classic Bold" charset="-18"/>
              </a:rPr>
              <a:t>Trenerzy</a:t>
            </a:r>
            <a:endParaRPr lang="en-US" sz="8000" b="1" spc="80" dirty="0">
              <a:solidFill>
                <a:srgbClr val="004AAD"/>
              </a:solidFill>
              <a:latin typeface="Montserrat Classic Bold" charset="-18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 cstate="print"/>
          <a:srcRect t="9099" b="36294"/>
          <a:stretch>
            <a:fillRect/>
          </a:stretch>
        </p:blipFill>
        <p:spPr>
          <a:xfrm>
            <a:off x="10896600" y="5715774"/>
            <a:ext cx="4814316" cy="26289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 t="9019" b="9019"/>
          <a:stretch>
            <a:fillRect/>
          </a:stretch>
        </p:blipFill>
        <p:spPr>
          <a:xfrm>
            <a:off x="3276600" y="1465317"/>
            <a:ext cx="4469637" cy="244068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1353800" y="8713257"/>
            <a:ext cx="4807658" cy="513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spc="288" dirty="0">
                <a:solidFill>
                  <a:srgbClr val="302E2C"/>
                </a:solidFill>
                <a:latin typeface="Montserrat"/>
              </a:rPr>
              <a:t>Teresa </a:t>
            </a:r>
            <a:r>
              <a:rPr lang="en-US" sz="3200" spc="288" dirty="0" err="1">
                <a:solidFill>
                  <a:srgbClr val="302E2C"/>
                </a:solidFill>
                <a:latin typeface="Montserrat"/>
              </a:rPr>
              <a:t>Auguścik</a:t>
            </a:r>
            <a:endParaRPr lang="en-US" sz="3200" spc="288" dirty="0">
              <a:solidFill>
                <a:srgbClr val="302E2C"/>
              </a:solidFill>
              <a:latin typeface="Montserrat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2895600" y="4084954"/>
            <a:ext cx="5500116" cy="505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spc="288" dirty="0">
                <a:solidFill>
                  <a:srgbClr val="302E2C"/>
                </a:solidFill>
                <a:latin typeface="Montserrat"/>
              </a:rPr>
              <a:t>Ewa </a:t>
            </a:r>
            <a:r>
              <a:rPr lang="en-US" sz="3200" spc="288" dirty="0" err="1">
                <a:solidFill>
                  <a:srgbClr val="302E2C"/>
                </a:solidFill>
                <a:latin typeface="Montserrat"/>
              </a:rPr>
              <a:t>Kalińska-Grądziel</a:t>
            </a:r>
            <a:endParaRPr lang="en-US" sz="3200" spc="288" dirty="0">
              <a:solidFill>
                <a:srgbClr val="302E2C"/>
              </a:solidFill>
              <a:latin typeface="Montserrat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658600" y="4009130"/>
            <a:ext cx="4807658" cy="513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en-US" sz="3200" spc="288" dirty="0">
                <a:solidFill>
                  <a:srgbClr val="302E2C"/>
                </a:solidFill>
                <a:latin typeface="Montserrat"/>
              </a:rPr>
              <a:t>Wiesław Talik</a:t>
            </a:r>
          </a:p>
        </p:txBody>
      </p:sp>
      <p:pic>
        <p:nvPicPr>
          <p:cNvPr id="15" name="Obraz 14" descr="Obraz zawierający osoba, mężczyzna, ściana, wewnątrz&#10;&#10;Opis wygenerowany automatycznie">
            <a:extLst>
              <a:ext uri="{FF2B5EF4-FFF2-40B4-BE49-F238E27FC236}">
                <a16:creationId xmlns:a16="http://schemas.microsoft.com/office/drawing/2014/main" id="{11928794-EB83-43D1-B8EE-0CD352AED1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2421" y="383087"/>
            <a:ext cx="2682673" cy="3285953"/>
          </a:xfrm>
          <a:prstGeom prst="rect">
            <a:avLst/>
          </a:prstGeom>
        </p:spPr>
      </p:pic>
      <p:pic>
        <p:nvPicPr>
          <p:cNvPr id="8" name="Obraz 7" descr="Obraz zawierający osoba, ściana&#10;&#10;Opis wygenerowany automatycznie">
            <a:extLst>
              <a:ext uri="{FF2B5EF4-FFF2-40B4-BE49-F238E27FC236}">
                <a16:creationId xmlns:a16="http://schemas.microsoft.com/office/drawing/2014/main" id="{923A8B75-DC14-4929-BDF4-ADC43FC85B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933" y="5149542"/>
            <a:ext cx="2376970" cy="3563715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4BC114F2-D8DE-4E0A-9A58-36D20016F253}"/>
              </a:ext>
            </a:extLst>
          </p:cNvPr>
          <p:cNvSpPr txBox="1"/>
          <p:nvPr/>
        </p:nvSpPr>
        <p:spPr>
          <a:xfrm>
            <a:off x="2744610" y="8970114"/>
            <a:ext cx="5943599" cy="5053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160"/>
              </a:lnSpc>
            </a:pPr>
            <a:r>
              <a:rPr lang="pl-PL" sz="3200" spc="288" dirty="0">
                <a:solidFill>
                  <a:srgbClr val="302E2C"/>
                </a:solidFill>
                <a:latin typeface="Montserrat"/>
              </a:rPr>
              <a:t>Iwona Ulfik-Jaworska</a:t>
            </a:r>
            <a:endParaRPr lang="en-US" sz="3200" spc="288" dirty="0">
              <a:solidFill>
                <a:srgbClr val="302E2C"/>
              </a:solidFill>
              <a:latin typeface="Montserra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371039" y="-300445"/>
            <a:ext cx="5589482" cy="10887890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028700" y="4044752"/>
            <a:ext cx="9252103" cy="46704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5" name="Group 5"/>
          <p:cNvGrpSpPr/>
          <p:nvPr/>
        </p:nvGrpSpPr>
        <p:grpSpPr>
          <a:xfrm rot="-10800000">
            <a:off x="16377698" y="8668330"/>
            <a:ext cx="881602" cy="911590"/>
            <a:chOff x="0" y="0"/>
            <a:chExt cx="628022" cy="64938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 cstate="print"/>
          <a:srcRect l="8575" r="30649"/>
          <a:stretch>
            <a:fillRect/>
          </a:stretch>
        </p:blipFill>
        <p:spPr>
          <a:xfrm>
            <a:off x="9563100" y="1238250"/>
            <a:ext cx="7124700" cy="7810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2469534"/>
            <a:ext cx="7577835" cy="1221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9600"/>
              </a:lnSpc>
            </a:pPr>
            <a:r>
              <a:rPr lang="en-US" sz="8000" spc="80" dirty="0" err="1">
                <a:solidFill>
                  <a:srgbClr val="004AAD"/>
                </a:solidFill>
                <a:latin typeface="Montserrat Classic Bold"/>
              </a:rPr>
              <a:t>Dla</a:t>
            </a:r>
            <a:r>
              <a:rPr lang="en-US" sz="8000" spc="80" dirty="0">
                <a:solidFill>
                  <a:srgbClr val="004AAD"/>
                </a:solidFill>
                <a:latin typeface="Montserrat Classic Bold"/>
              </a:rPr>
              <a:t> </a:t>
            </a:r>
            <a:r>
              <a:rPr lang="en-US" sz="8000" spc="80" dirty="0" err="1">
                <a:solidFill>
                  <a:srgbClr val="004AAD"/>
                </a:solidFill>
                <a:latin typeface="Montserrat Classic Bold"/>
              </a:rPr>
              <a:t>kogo</a:t>
            </a:r>
            <a:r>
              <a:rPr lang="en-US" sz="8000" spc="80" dirty="0">
                <a:solidFill>
                  <a:srgbClr val="004AAD"/>
                </a:solidFill>
                <a:latin typeface="Montserrat Classic Bold"/>
              </a:rPr>
              <a:t>?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28700" y="4424948"/>
            <a:ext cx="8115300" cy="3938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19"/>
              </a:lnSpc>
            </a:pP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Do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uczestnictwa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w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Szkole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Trenerów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zapraszamy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osoby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zainteresowane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prowadzeniem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szkoleń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i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warsztatów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</a:p>
          <a:p>
            <a:pPr>
              <a:lnSpc>
                <a:spcPts val="3919"/>
              </a:lnSpc>
            </a:pP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dla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różnych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grup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odbiorców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: </a:t>
            </a:r>
          </a:p>
          <a:p>
            <a:pPr marL="462280" lvl="1" indent="-231140">
              <a:lnSpc>
                <a:spcPts val="3919"/>
              </a:lnSpc>
              <a:buFont typeface="Arial"/>
              <a:buChar char="•"/>
            </a:pP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biznesowych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, </a:t>
            </a:r>
          </a:p>
          <a:p>
            <a:pPr marL="462280" lvl="1" indent="-231140">
              <a:lnSpc>
                <a:spcPts val="3919"/>
              </a:lnSpc>
              <a:buFont typeface="Arial"/>
              <a:buChar char="•"/>
            </a:pP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instytucji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799" spc="139" dirty="0" err="1">
                <a:solidFill>
                  <a:srgbClr val="302E2C"/>
                </a:solidFill>
                <a:latin typeface="Montserrat"/>
              </a:rPr>
              <a:t>eduk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acyjnych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, </a:t>
            </a:r>
          </a:p>
          <a:p>
            <a:pPr marL="462280" lvl="1" indent="-231140">
              <a:lnSpc>
                <a:spcPts val="3919"/>
              </a:lnSpc>
              <a:buFont typeface="Arial"/>
              <a:buChar char="•"/>
            </a:pP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organizacji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pozarządowych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, </a:t>
            </a:r>
          </a:p>
          <a:p>
            <a:pPr marL="462280" lvl="1" indent="-231140">
              <a:lnSpc>
                <a:spcPts val="3919"/>
              </a:lnSpc>
              <a:buFont typeface="Arial"/>
              <a:buChar char="•"/>
            </a:pPr>
            <a:r>
              <a:rPr lang="en-US" sz="2800" spc="140" dirty="0" err="1">
                <a:solidFill>
                  <a:srgbClr val="302E2C"/>
                </a:solidFill>
                <a:latin typeface="Montserrat"/>
              </a:rPr>
              <a:t>administracji</a:t>
            </a:r>
            <a:r>
              <a:rPr lang="en-US" sz="2800" spc="140" dirty="0">
                <a:solidFill>
                  <a:srgbClr val="302E2C"/>
                </a:solidFill>
                <a:latin typeface="Montserrat"/>
              </a:rPr>
              <a:t>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5417" y="-262200"/>
            <a:ext cx="2743366" cy="2670992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028700" y="783971"/>
            <a:ext cx="15809018" cy="134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80"/>
              </a:lnSpc>
            </a:pPr>
            <a:r>
              <a:rPr lang="en-US" sz="8000" spc="80" dirty="0" err="1">
                <a:solidFill>
                  <a:srgbClr val="004AAD"/>
                </a:solidFill>
                <a:latin typeface="Montserrat Classic Bold"/>
              </a:rPr>
              <a:t>Płatności</a:t>
            </a:r>
            <a:endParaRPr lang="en-US" sz="8000" spc="80" dirty="0">
              <a:solidFill>
                <a:srgbClr val="004AAD"/>
              </a:solidFill>
              <a:latin typeface="Montserrat Classic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2710174"/>
            <a:ext cx="7757981" cy="1564160"/>
            <a:chOff x="0" y="0"/>
            <a:chExt cx="10343974" cy="2085547"/>
          </a:xfrm>
        </p:grpSpPr>
        <p:sp>
          <p:nvSpPr>
            <p:cNvPr id="5" name="TextBox 5"/>
            <p:cNvSpPr txBox="1"/>
            <p:nvPr/>
          </p:nvSpPr>
          <p:spPr>
            <a:xfrm>
              <a:off x="1175469" y="571854"/>
              <a:ext cx="9168505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288">
                  <a:solidFill>
                    <a:srgbClr val="302E2C"/>
                  </a:solidFill>
                  <a:latin typeface="Montserrat Classic Bold"/>
                </a:rPr>
                <a:t>Cena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75469" y="1516375"/>
              <a:ext cx="9168505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7000 PLN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grpSp>
        <p:nvGrpSpPr>
          <p:cNvPr id="19" name="Group 19"/>
          <p:cNvGrpSpPr/>
          <p:nvPr/>
        </p:nvGrpSpPr>
        <p:grpSpPr>
          <a:xfrm>
            <a:off x="9501319" y="2710174"/>
            <a:ext cx="7757981" cy="2021360"/>
            <a:chOff x="0" y="0"/>
            <a:chExt cx="10343974" cy="2695147"/>
          </a:xfrm>
        </p:grpSpPr>
        <p:sp>
          <p:nvSpPr>
            <p:cNvPr id="20" name="TextBox 20"/>
            <p:cNvSpPr txBox="1"/>
            <p:nvPr/>
          </p:nvSpPr>
          <p:spPr>
            <a:xfrm>
              <a:off x="1175469" y="571854"/>
              <a:ext cx="9168505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288">
                  <a:solidFill>
                    <a:srgbClr val="302E2C"/>
                  </a:solidFill>
                  <a:latin typeface="Montserrat Classic Bold"/>
                </a:rPr>
                <a:t>10% rabatu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75469" y="1516375"/>
              <a:ext cx="9168505" cy="1178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Dla studentów studiów dziennych i posiadaczy Karty Dużej Rodziny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grpSp>
        <p:nvGrpSpPr>
          <p:cNvPr id="24" name="Group 24"/>
          <p:cNvGrpSpPr/>
          <p:nvPr/>
        </p:nvGrpSpPr>
        <p:grpSpPr>
          <a:xfrm>
            <a:off x="1028700" y="6012667"/>
            <a:ext cx="7757981" cy="1564160"/>
            <a:chOff x="0" y="0"/>
            <a:chExt cx="10343974" cy="2085547"/>
          </a:xfrm>
        </p:grpSpPr>
        <p:sp>
          <p:nvSpPr>
            <p:cNvPr id="25" name="TextBox 25"/>
            <p:cNvSpPr txBox="1"/>
            <p:nvPr/>
          </p:nvSpPr>
          <p:spPr>
            <a:xfrm>
              <a:off x="1175469" y="571854"/>
              <a:ext cx="9168505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288" dirty="0">
                  <a:solidFill>
                    <a:srgbClr val="302E2C"/>
                  </a:solidFill>
                  <a:latin typeface="Montserrat Classic Bold"/>
                </a:rPr>
                <a:t>200 </a:t>
              </a:r>
              <a:r>
                <a:rPr lang="en-US" sz="3200" spc="288" dirty="0" err="1">
                  <a:solidFill>
                    <a:srgbClr val="302E2C"/>
                  </a:solidFill>
                  <a:latin typeface="Montserrat Classic Bold"/>
                </a:rPr>
                <a:t>zł</a:t>
              </a:r>
              <a:r>
                <a:rPr lang="en-US" sz="3200" spc="288" dirty="0">
                  <a:solidFill>
                    <a:srgbClr val="302E2C"/>
                  </a:solidFill>
                  <a:latin typeface="Montserrat Classic Bold"/>
                </a:rPr>
                <a:t> </a:t>
              </a:r>
              <a:r>
                <a:rPr lang="en-US" sz="3200" spc="288" dirty="0" err="1">
                  <a:solidFill>
                    <a:srgbClr val="302E2C"/>
                  </a:solidFill>
                  <a:latin typeface="Montserrat Classic Bold"/>
                </a:rPr>
                <a:t>rabatu</a:t>
              </a:r>
              <a:endParaRPr lang="en-US" sz="3200" spc="288" dirty="0">
                <a:solidFill>
                  <a:srgbClr val="302E2C"/>
                </a:solidFill>
                <a:latin typeface="Montserrat Classic Bold"/>
              </a:endParaRP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175469" y="1516375"/>
              <a:ext cx="9168505" cy="5691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Przy zapisie wspólnie ze znajomym</a:t>
              </a:r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grpSp>
        <p:nvGrpSpPr>
          <p:cNvPr id="29" name="Group 29"/>
          <p:cNvGrpSpPr/>
          <p:nvPr/>
        </p:nvGrpSpPr>
        <p:grpSpPr>
          <a:xfrm>
            <a:off x="9528751" y="6012667"/>
            <a:ext cx="7770110" cy="2252870"/>
            <a:chOff x="0" y="0"/>
            <a:chExt cx="10360146" cy="3003827"/>
          </a:xfrm>
        </p:grpSpPr>
        <p:sp>
          <p:nvSpPr>
            <p:cNvPr id="30" name="TextBox 30"/>
            <p:cNvSpPr txBox="1"/>
            <p:nvPr/>
          </p:nvSpPr>
          <p:spPr>
            <a:xfrm>
              <a:off x="1191640" y="234139"/>
              <a:ext cx="9168506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288" dirty="0" err="1">
                  <a:solidFill>
                    <a:srgbClr val="302E2C"/>
                  </a:solidFill>
                  <a:latin typeface="Montserrat Classic Bold"/>
                </a:rPr>
                <a:t>Raty</a:t>
              </a:r>
              <a:endParaRPr lang="en-US" sz="3200" spc="288" dirty="0">
                <a:solidFill>
                  <a:srgbClr val="302E2C"/>
                </a:solidFill>
                <a:latin typeface="Montserrat Classic Bold"/>
              </a:endParaRP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1175468" y="1215455"/>
              <a:ext cx="9168506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Możliwość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rozłożenia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opłaty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na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indywidualne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raty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(bez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dodatkowych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kosztów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)</a:t>
              </a:r>
            </a:p>
          </p:txBody>
        </p:sp>
        <p:grpSp>
          <p:nvGrpSpPr>
            <p:cNvPr id="32" name="Group 32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485900" y="-902652"/>
            <a:ext cx="21259800" cy="5600700"/>
          </a:xfrm>
          <a:prstGeom prst="rect">
            <a:avLst/>
          </a:prstGeom>
          <a:solidFill>
            <a:srgbClr val="004AAD">
              <a:alpha val="74901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2403121" y="486168"/>
            <a:ext cx="13481758" cy="12473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880"/>
              </a:lnSpc>
            </a:pPr>
            <a:r>
              <a:rPr lang="en-US" sz="8000" spc="80" dirty="0">
                <a:solidFill>
                  <a:srgbClr val="FFFFFF"/>
                </a:solidFill>
                <a:latin typeface="Montserrat Classic Bold" charset="-18"/>
              </a:rPr>
              <a:t>JUŻ TERAZ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5638208"/>
            <a:ext cx="5421417" cy="2586752"/>
            <a:chOff x="0" y="-28575"/>
            <a:chExt cx="7228555" cy="3449003"/>
          </a:xfrm>
        </p:grpSpPr>
        <p:sp>
          <p:nvSpPr>
            <p:cNvPr id="5" name="TextBox 5"/>
            <p:cNvSpPr txBox="1"/>
            <p:nvPr/>
          </p:nvSpPr>
          <p:spPr>
            <a:xfrm>
              <a:off x="0" y="-28575"/>
              <a:ext cx="7228555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288">
                  <a:solidFill>
                    <a:srgbClr val="302E2C"/>
                  </a:solidFill>
                  <a:latin typeface="Montserrat Classic Bold"/>
                </a:rPr>
                <a:t>ADRES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1002244"/>
              <a:ext cx="7228555" cy="24181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PROGRESS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Kalińska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,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Talik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Spółka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Jawna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  <a:p>
              <a:pPr algn="ctr">
                <a:lnSpc>
                  <a:spcPts val="3640"/>
                </a:lnSpc>
              </a:pP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ul. 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Niecała 4/5a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, </a:t>
              </a:r>
              <a:br>
                <a:rPr lang="pl-PL" sz="2600" spc="130" dirty="0">
                  <a:solidFill>
                    <a:srgbClr val="302E2C"/>
                  </a:solidFill>
                  <a:latin typeface="Montserrat"/>
                </a:rPr>
              </a:b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20-</a:t>
              </a:r>
              <a:r>
                <a:rPr lang="pl-PL" sz="2600" spc="130" dirty="0">
                  <a:solidFill>
                    <a:srgbClr val="302E2C"/>
                  </a:solidFill>
                  <a:latin typeface="Montserrat"/>
                </a:rPr>
                <a:t>080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Lublin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6670321" y="5659639"/>
            <a:ext cx="4947358" cy="2092960"/>
            <a:chOff x="0" y="0"/>
            <a:chExt cx="6596477" cy="2790613"/>
          </a:xfrm>
        </p:grpSpPr>
        <p:sp>
          <p:nvSpPr>
            <p:cNvPr id="8" name="TextBox 8"/>
            <p:cNvSpPr txBox="1"/>
            <p:nvPr/>
          </p:nvSpPr>
          <p:spPr>
            <a:xfrm>
              <a:off x="0" y="-28575"/>
              <a:ext cx="6596477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288" dirty="0">
                  <a:solidFill>
                    <a:srgbClr val="302E2C"/>
                  </a:solidFill>
                  <a:latin typeface="Montserrat Classic Bold"/>
                </a:rPr>
                <a:t>TELEFONY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1002242"/>
              <a:ext cx="6596477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+48 502 140 778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+48 604 179 323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+48 736 855 270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987318" y="5659639"/>
            <a:ext cx="5516228" cy="1635760"/>
            <a:chOff x="0" y="0"/>
            <a:chExt cx="7354971" cy="218101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8575"/>
              <a:ext cx="7354971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160"/>
                </a:lnSpc>
              </a:pPr>
              <a:r>
                <a:rPr lang="en-US" sz="3200" spc="288" dirty="0">
                  <a:solidFill>
                    <a:srgbClr val="302E2C"/>
                  </a:solidFill>
                  <a:latin typeface="Montserrat Classic Bold"/>
                </a:rPr>
                <a:t>EMAIL </a:t>
              </a:r>
              <a:r>
                <a:rPr lang="en-US" sz="3200" spc="288" dirty="0" err="1">
                  <a:solidFill>
                    <a:srgbClr val="302E2C"/>
                  </a:solidFill>
                  <a:latin typeface="Montserrat Classic Bold"/>
                </a:rPr>
                <a:t>i</a:t>
              </a:r>
              <a:r>
                <a:rPr lang="en-US" sz="3200" spc="288" dirty="0">
                  <a:solidFill>
                    <a:srgbClr val="302E2C"/>
                  </a:solidFill>
                  <a:latin typeface="Montserrat Classic Bold"/>
                </a:rPr>
                <a:t> WWW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1002242"/>
              <a:ext cx="7354971" cy="1178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progress@szkolatrenerow.info</a:t>
              </a:r>
            </a:p>
            <a:p>
              <a:pPr algn="ctr"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www.szkolatrenerow.info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6670321" y="2314460"/>
            <a:ext cx="5015443" cy="1649267"/>
            <a:chOff x="0" y="0"/>
            <a:chExt cx="6687257" cy="2199023"/>
          </a:xfrm>
        </p:grpSpPr>
        <p:pic>
          <p:nvPicPr>
            <p:cNvPr id="14" name="Picture 14">
              <a:hlinkClick r:id="rId2"/>
            </p:cNvPr>
            <p:cNvPicPr>
              <a:picLocks noChangeAspect="1"/>
            </p:cNvPicPr>
            <p:nvPr/>
          </p:nvPicPr>
          <p:blipFill>
            <a:blip r:embed="rId3" cstate="print"/>
            <a:srcRect t="3455" b="3455"/>
            <a:stretch>
              <a:fillRect/>
            </a:stretch>
          </p:blipFill>
          <p:spPr>
            <a:xfrm>
              <a:off x="0" y="0"/>
              <a:ext cx="6662816" cy="2199023"/>
            </a:xfrm>
            <a:prstGeom prst="rect">
              <a:avLst/>
            </a:prstGeom>
          </p:spPr>
        </p:pic>
        <p:sp>
          <p:nvSpPr>
            <p:cNvPr id="15" name="TextBox 15"/>
            <p:cNvSpPr txBox="1"/>
            <p:nvPr/>
          </p:nvSpPr>
          <p:spPr>
            <a:xfrm>
              <a:off x="958613" y="508999"/>
              <a:ext cx="5728644" cy="9465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5760"/>
                </a:lnSpc>
              </a:pPr>
              <a:r>
                <a:rPr lang="en-US" sz="4800" spc="48" dirty="0">
                  <a:solidFill>
                    <a:srgbClr val="004AAD"/>
                  </a:solidFill>
                  <a:latin typeface="Montserrat Classic Bold"/>
                  <a:hlinkClick r:id="rId4"/>
                </a:rPr>
                <a:t>ZAPISZ SIĘ</a:t>
              </a:r>
              <a:endParaRPr lang="en-US" sz="4800" spc="48" dirty="0">
                <a:solidFill>
                  <a:srgbClr val="004AAD"/>
                </a:solidFill>
                <a:latin typeface="Montserrat Classic Bold"/>
              </a:endParaRPr>
            </a:p>
          </p:txBody>
        </p:sp>
      </p:grpSp>
      <p:sp>
        <p:nvSpPr>
          <p:cNvPr id="16" name="AutoShape 16"/>
          <p:cNvSpPr/>
          <p:nvPr/>
        </p:nvSpPr>
        <p:spPr>
          <a:xfrm>
            <a:off x="1028700" y="9086914"/>
            <a:ext cx="16230600" cy="57086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14745432" y="8731264"/>
            <a:ext cx="2537247" cy="1470546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5417" y="-262200"/>
            <a:ext cx="2743366" cy="2670992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028700" y="783971"/>
            <a:ext cx="15809018" cy="134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80"/>
              </a:lnSpc>
            </a:pPr>
            <a:r>
              <a:rPr lang="en-US" sz="8000" spc="80" dirty="0">
                <a:solidFill>
                  <a:srgbClr val="004AAD"/>
                </a:solidFill>
                <a:latin typeface="Montserrat Classic Bold"/>
              </a:rPr>
              <a:t>Co </a:t>
            </a:r>
            <a:r>
              <a:rPr lang="en-US" sz="8000" spc="80" dirty="0" err="1">
                <a:solidFill>
                  <a:srgbClr val="004AAD"/>
                </a:solidFill>
                <a:latin typeface="Montserrat Classic Bold"/>
              </a:rPr>
              <a:t>zyskasz</a:t>
            </a:r>
            <a:r>
              <a:rPr lang="en-US" sz="8000" spc="80" dirty="0">
                <a:solidFill>
                  <a:srgbClr val="004AAD"/>
                </a:solidFill>
                <a:latin typeface="Montserrat Classic Bold"/>
              </a:rPr>
              <a:t>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28700" y="3294670"/>
            <a:ext cx="7757981" cy="2480465"/>
            <a:chOff x="0" y="0"/>
            <a:chExt cx="10343974" cy="3307287"/>
          </a:xfrm>
        </p:grpSpPr>
        <p:sp>
          <p:nvSpPr>
            <p:cNvPr id="5" name="TextBox 5"/>
            <p:cNvSpPr txBox="1"/>
            <p:nvPr/>
          </p:nvSpPr>
          <p:spPr>
            <a:xfrm>
              <a:off x="1175469" y="571854"/>
              <a:ext cx="9168505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288" dirty="0" err="1">
                  <a:solidFill>
                    <a:srgbClr val="302E2C"/>
                  </a:solidFill>
                  <a:latin typeface="Montserrat Classic Bold"/>
                </a:rPr>
                <a:t>Indywidualny</a:t>
              </a:r>
              <a:r>
                <a:rPr lang="en-US" sz="3200" spc="288" dirty="0">
                  <a:solidFill>
                    <a:srgbClr val="302E2C"/>
                  </a:solidFill>
                  <a:latin typeface="Montserrat Classic Bold"/>
                </a:rPr>
                <a:t> mentoring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1175469" y="1518915"/>
              <a:ext cx="9168505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Otrzymasz opiekę i wsparcie doświadczonych trenerów dopasowane do Twoich potrzeb</a:t>
              </a: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grpSp>
        <p:nvGrpSpPr>
          <p:cNvPr id="9" name="Group 9"/>
          <p:cNvGrpSpPr/>
          <p:nvPr/>
        </p:nvGrpSpPr>
        <p:grpSpPr>
          <a:xfrm>
            <a:off x="1028700" y="6694463"/>
            <a:ext cx="7757981" cy="3006245"/>
            <a:chOff x="0" y="0"/>
            <a:chExt cx="10343974" cy="4008327"/>
          </a:xfrm>
        </p:grpSpPr>
        <p:sp>
          <p:nvSpPr>
            <p:cNvPr id="10" name="TextBox 10"/>
            <p:cNvSpPr txBox="1"/>
            <p:nvPr/>
          </p:nvSpPr>
          <p:spPr>
            <a:xfrm>
              <a:off x="1175469" y="571854"/>
              <a:ext cx="9168505" cy="1376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288">
                  <a:solidFill>
                    <a:srgbClr val="302E2C"/>
                  </a:solidFill>
                  <a:latin typeface="Montserrat Classic Bold"/>
                </a:rPr>
                <a:t>Indywidualne próbki trenerskie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175469" y="2219955"/>
              <a:ext cx="9168505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Poprowadzisz własne próbki trenerskie i otrzymasz ich analizę </a:t>
              </a:r>
            </a:p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w oparciu o materiał wideo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grpSp>
        <p:nvGrpSpPr>
          <p:cNvPr id="14" name="Group 14"/>
          <p:cNvGrpSpPr/>
          <p:nvPr/>
        </p:nvGrpSpPr>
        <p:grpSpPr>
          <a:xfrm>
            <a:off x="9501319" y="3294670"/>
            <a:ext cx="7757981" cy="3006245"/>
            <a:chOff x="0" y="0"/>
            <a:chExt cx="10343974" cy="4008327"/>
          </a:xfrm>
        </p:grpSpPr>
        <p:sp>
          <p:nvSpPr>
            <p:cNvPr id="15" name="TextBox 15"/>
            <p:cNvSpPr txBox="1"/>
            <p:nvPr/>
          </p:nvSpPr>
          <p:spPr>
            <a:xfrm>
              <a:off x="1175469" y="571854"/>
              <a:ext cx="9168505" cy="137646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288">
                  <a:solidFill>
                    <a:srgbClr val="302E2C"/>
                  </a:solidFill>
                  <a:latin typeface="Montserrat Classic Bold"/>
                </a:rPr>
                <a:t>Własny scenariusz szkolenia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175469" y="2219955"/>
              <a:ext cx="9168505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Pokażemy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Ci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,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jak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krok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po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kroku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stworzyć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scenariusz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szkolenia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,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które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będzie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gotowe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do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sprzedaży</a:t>
              </a:r>
              <a:endParaRPr lang="en-US" sz="2600" spc="130" dirty="0">
                <a:solidFill>
                  <a:srgbClr val="302E2C"/>
                </a:solidFill>
                <a:latin typeface="Montserrat"/>
              </a:endParaRPr>
            </a:p>
          </p:txBody>
        </p:sp>
        <p:grpSp>
          <p:nvGrpSpPr>
            <p:cNvPr id="17" name="Group 17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grpSp>
        <p:nvGrpSpPr>
          <p:cNvPr id="19" name="Group 19"/>
          <p:cNvGrpSpPr/>
          <p:nvPr/>
        </p:nvGrpSpPr>
        <p:grpSpPr>
          <a:xfrm>
            <a:off x="9501319" y="6777835"/>
            <a:ext cx="7757981" cy="2480465"/>
            <a:chOff x="0" y="0"/>
            <a:chExt cx="10343974" cy="3307287"/>
          </a:xfrm>
        </p:grpSpPr>
        <p:sp>
          <p:nvSpPr>
            <p:cNvPr id="20" name="TextBox 20"/>
            <p:cNvSpPr txBox="1"/>
            <p:nvPr/>
          </p:nvSpPr>
          <p:spPr>
            <a:xfrm>
              <a:off x="1175469" y="571854"/>
              <a:ext cx="9168505" cy="6754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160"/>
                </a:lnSpc>
              </a:pPr>
              <a:r>
                <a:rPr lang="en-US" sz="3200" spc="288">
                  <a:solidFill>
                    <a:srgbClr val="302E2C"/>
                  </a:solidFill>
                  <a:latin typeface="Montserrat Classic Bold"/>
                </a:rPr>
                <a:t>Dodatkowe szkolenia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175469" y="1518915"/>
              <a:ext cx="9168505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Otrzymasz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możliwość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uczestnictwa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</a:p>
            <a:p>
              <a:pPr>
                <a:lnSpc>
                  <a:spcPts val="3640"/>
                </a:lnSpc>
              </a:pP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w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bezpłatnych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szkoleniach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w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ramach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Inkubatora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</a:t>
              </a:r>
              <a:r>
                <a:rPr lang="en-US" sz="2600" spc="130" dirty="0" err="1">
                  <a:solidFill>
                    <a:srgbClr val="302E2C"/>
                  </a:solidFill>
                  <a:latin typeface="Montserrat"/>
                </a:rPr>
                <a:t>Trenerów</a:t>
              </a:r>
              <a:r>
                <a:rPr lang="en-US" sz="2600" spc="130" dirty="0">
                  <a:solidFill>
                    <a:srgbClr val="302E2C"/>
                  </a:solidFill>
                  <a:latin typeface="Montserrat"/>
                </a:rPr>
                <a:t> PROGRESS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285417" y="-262200"/>
            <a:ext cx="2743366" cy="2670992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028700" y="783971"/>
            <a:ext cx="15809018" cy="13404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0880"/>
              </a:lnSpc>
            </a:pPr>
            <a:r>
              <a:rPr lang="en-US" sz="8000" spc="80" dirty="0">
                <a:solidFill>
                  <a:srgbClr val="004AAD"/>
                </a:solidFill>
                <a:latin typeface="Montserrat Classic Bold"/>
              </a:rPr>
              <a:t>Co </a:t>
            </a:r>
            <a:r>
              <a:rPr lang="en-US" sz="8000" spc="80" dirty="0" err="1">
                <a:solidFill>
                  <a:srgbClr val="004AAD"/>
                </a:solidFill>
                <a:latin typeface="Montserrat Classic Bold"/>
              </a:rPr>
              <a:t>będziesz</a:t>
            </a:r>
            <a:r>
              <a:rPr lang="en-US" sz="8000" spc="80" dirty="0">
                <a:solidFill>
                  <a:srgbClr val="004AAD"/>
                </a:solidFill>
                <a:latin typeface="Montserrat Classic Bold"/>
              </a:rPr>
              <a:t> </a:t>
            </a:r>
            <a:r>
              <a:rPr lang="en-US" sz="8000" spc="80" dirty="0" err="1">
                <a:solidFill>
                  <a:srgbClr val="004AAD"/>
                </a:solidFill>
                <a:latin typeface="Montserrat Classic Bold"/>
              </a:rPr>
              <a:t>potrafił</a:t>
            </a:r>
            <a:r>
              <a:rPr lang="en-US" sz="8000" spc="80" dirty="0">
                <a:solidFill>
                  <a:srgbClr val="004AAD"/>
                </a:solidFill>
                <a:latin typeface="Montserrat Classic Bold"/>
              </a:rPr>
              <a:t>/a?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086266" y="2850453"/>
            <a:ext cx="7757981" cy="1761355"/>
            <a:chOff x="0" y="0"/>
            <a:chExt cx="10343974" cy="2348473"/>
          </a:xfrm>
        </p:grpSpPr>
        <p:sp>
          <p:nvSpPr>
            <p:cNvPr id="5" name="TextBox 5"/>
            <p:cNvSpPr txBox="1"/>
            <p:nvPr/>
          </p:nvSpPr>
          <p:spPr>
            <a:xfrm>
              <a:off x="1175469" y="560102"/>
              <a:ext cx="9168505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Przeprowadzić diagnozę</a:t>
              </a:r>
            </a:p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potrzeb szkoleniowych i dokonać ewaluacji szkolenia</a:t>
              </a:r>
            </a:p>
          </p:txBody>
        </p:sp>
        <p:grpSp>
          <p:nvGrpSpPr>
            <p:cNvPr id="6" name="Group 6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grpSp>
        <p:nvGrpSpPr>
          <p:cNvPr id="8" name="Group 8"/>
          <p:cNvGrpSpPr/>
          <p:nvPr/>
        </p:nvGrpSpPr>
        <p:grpSpPr>
          <a:xfrm>
            <a:off x="9342809" y="2850453"/>
            <a:ext cx="7757981" cy="1304155"/>
            <a:chOff x="0" y="0"/>
            <a:chExt cx="10343974" cy="1738873"/>
          </a:xfrm>
        </p:grpSpPr>
        <p:sp>
          <p:nvSpPr>
            <p:cNvPr id="9" name="TextBox 9"/>
            <p:cNvSpPr txBox="1"/>
            <p:nvPr/>
          </p:nvSpPr>
          <p:spPr>
            <a:xfrm>
              <a:off x="1175469" y="560102"/>
              <a:ext cx="9168505" cy="1178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Zaplanować program                              i scenariusz warsztatu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grpSp>
        <p:nvGrpSpPr>
          <p:cNvPr id="12" name="Group 12"/>
          <p:cNvGrpSpPr/>
          <p:nvPr/>
        </p:nvGrpSpPr>
        <p:grpSpPr>
          <a:xfrm>
            <a:off x="1028700" y="5307159"/>
            <a:ext cx="7757981" cy="1761355"/>
            <a:chOff x="0" y="0"/>
            <a:chExt cx="10343974" cy="2348473"/>
          </a:xfrm>
        </p:grpSpPr>
        <p:sp>
          <p:nvSpPr>
            <p:cNvPr id="13" name="TextBox 13"/>
            <p:cNvSpPr txBox="1"/>
            <p:nvPr/>
          </p:nvSpPr>
          <p:spPr>
            <a:xfrm>
              <a:off x="1175469" y="560102"/>
              <a:ext cx="9168505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Dobrać adekwatne metody</a:t>
              </a:r>
            </a:p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szkoleniowe do zaplanowanych celów warsztatu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grpSp>
        <p:nvGrpSpPr>
          <p:cNvPr id="16" name="Group 16"/>
          <p:cNvGrpSpPr/>
          <p:nvPr/>
        </p:nvGrpSpPr>
        <p:grpSpPr>
          <a:xfrm>
            <a:off x="9342809" y="5307159"/>
            <a:ext cx="7757981" cy="1761355"/>
            <a:chOff x="0" y="0"/>
            <a:chExt cx="10343974" cy="2348473"/>
          </a:xfrm>
        </p:grpSpPr>
        <p:sp>
          <p:nvSpPr>
            <p:cNvPr id="17" name="TextBox 17"/>
            <p:cNvSpPr txBox="1"/>
            <p:nvPr/>
          </p:nvSpPr>
          <p:spPr>
            <a:xfrm>
              <a:off x="1175469" y="560102"/>
              <a:ext cx="9168505" cy="17883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Pracować z grupą szkoleniową               w oparciu o toczący się w niej proces grupowy</a:t>
              </a:r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grpSp>
        <p:nvGrpSpPr>
          <p:cNvPr id="20" name="Group 20"/>
          <p:cNvGrpSpPr/>
          <p:nvPr/>
        </p:nvGrpSpPr>
        <p:grpSpPr>
          <a:xfrm>
            <a:off x="1028700" y="7800883"/>
            <a:ext cx="7757981" cy="1304155"/>
            <a:chOff x="0" y="0"/>
            <a:chExt cx="10343974" cy="1738873"/>
          </a:xfrm>
        </p:grpSpPr>
        <p:sp>
          <p:nvSpPr>
            <p:cNvPr id="21" name="TextBox 21"/>
            <p:cNvSpPr txBox="1"/>
            <p:nvPr/>
          </p:nvSpPr>
          <p:spPr>
            <a:xfrm>
              <a:off x="1175469" y="560102"/>
              <a:ext cx="9168505" cy="1178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Samodzielnie prowadzić szkolenia       i warsztaty</a:t>
              </a:r>
            </a:p>
          </p:txBody>
        </p:sp>
        <p:grpSp>
          <p:nvGrpSpPr>
            <p:cNvPr id="22" name="Group 22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  <p:grpSp>
        <p:nvGrpSpPr>
          <p:cNvPr id="24" name="Group 24"/>
          <p:cNvGrpSpPr/>
          <p:nvPr/>
        </p:nvGrpSpPr>
        <p:grpSpPr>
          <a:xfrm>
            <a:off x="9342809" y="7800883"/>
            <a:ext cx="7757981" cy="1304155"/>
            <a:chOff x="0" y="0"/>
            <a:chExt cx="10343974" cy="1738873"/>
          </a:xfrm>
        </p:grpSpPr>
        <p:sp>
          <p:nvSpPr>
            <p:cNvPr id="25" name="TextBox 25"/>
            <p:cNvSpPr txBox="1"/>
            <p:nvPr/>
          </p:nvSpPr>
          <p:spPr>
            <a:xfrm>
              <a:off x="1175469" y="560102"/>
              <a:ext cx="9168505" cy="11787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r>
                <a:rPr lang="en-US" sz="2600" spc="130">
                  <a:solidFill>
                    <a:srgbClr val="302E2C"/>
                  </a:solidFill>
                  <a:latin typeface="Montserrat"/>
                </a:rPr>
                <a:t>Radzić sobie z sytuacjami trudnymi pojawiającymi się w trakcie szkolenia.</a:t>
              </a:r>
            </a:p>
          </p:txBody>
        </p:sp>
        <p:grpSp>
          <p:nvGrpSpPr>
            <p:cNvPr id="26" name="Group 26"/>
            <p:cNvGrpSpPr/>
            <p:nvPr/>
          </p:nvGrpSpPr>
          <p:grpSpPr>
            <a:xfrm>
              <a:off x="0" y="0"/>
              <a:ext cx="1175469" cy="1215454"/>
              <a:chOff x="0" y="0"/>
              <a:chExt cx="628022" cy="649385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628022" cy="649385"/>
              </a:xfrm>
              <a:custGeom>
                <a:avLst/>
                <a:gdLst/>
                <a:ahLst/>
                <a:cxnLst/>
                <a:rect l="l" t="t" r="r" b="b"/>
                <a:pathLst>
                  <a:path w="628022" h="649385">
                    <a:moveTo>
                      <a:pt x="464192" y="0"/>
                    </a:moveTo>
                    <a:lnTo>
                      <a:pt x="0" y="0"/>
                    </a:lnTo>
                    <a:lnTo>
                      <a:pt x="0" y="649385"/>
                    </a:lnTo>
                    <a:lnTo>
                      <a:pt x="76200" y="649385"/>
                    </a:lnTo>
                    <a:lnTo>
                      <a:pt x="76200" y="76200"/>
                    </a:lnTo>
                    <a:lnTo>
                      <a:pt x="628022" y="76200"/>
                    </a:lnTo>
                    <a:lnTo>
                      <a:pt x="628022" y="0"/>
                    </a:lnTo>
                    <a:close/>
                  </a:path>
                </a:pathLst>
              </a:custGeom>
              <a:solidFill>
                <a:srgbClr val="302E2C"/>
              </a:solidFill>
            </p:spPr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 t="14359" b="42896"/>
          <a:stretch>
            <a:fillRect/>
          </a:stretch>
        </p:blipFill>
        <p:spPr>
          <a:xfrm>
            <a:off x="1028700" y="3873870"/>
            <a:ext cx="16231503" cy="46224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476624" y="1021556"/>
            <a:ext cx="15334751" cy="2081480"/>
            <a:chOff x="0" y="-9525"/>
            <a:chExt cx="20446335" cy="2775307"/>
          </a:xfrm>
        </p:grpSpPr>
        <p:sp>
          <p:nvSpPr>
            <p:cNvPr id="4" name="TextBox 4"/>
            <p:cNvSpPr txBox="1"/>
            <p:nvPr/>
          </p:nvSpPr>
          <p:spPr>
            <a:xfrm>
              <a:off x="0" y="-9525"/>
              <a:ext cx="20446335" cy="162496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en-US" sz="8000" spc="80">
                  <a:solidFill>
                    <a:srgbClr val="004AAD"/>
                  </a:solidFill>
                  <a:latin typeface="Montserrat Classic Bold"/>
                </a:rPr>
                <a:t>Program Szkoły Trenerów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971929" y="1963767"/>
              <a:ext cx="16502478" cy="8020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184"/>
                </a:lnSpc>
              </a:pPr>
              <a:r>
                <a:rPr lang="en-US" sz="3200" spc="288" dirty="0" err="1">
                  <a:solidFill>
                    <a:srgbClr val="302E2C"/>
                  </a:solidFill>
                  <a:latin typeface="Montserrat"/>
                </a:rPr>
                <a:t>Edycja</a:t>
              </a:r>
              <a:r>
                <a:rPr lang="en-US" sz="3200" spc="288" dirty="0">
                  <a:solidFill>
                    <a:srgbClr val="302E2C"/>
                  </a:solidFill>
                  <a:latin typeface="Montserrat"/>
                </a:rPr>
                <a:t> XIV</a:t>
              </a:r>
            </a:p>
          </p:txBody>
        </p:sp>
      </p:grpSp>
      <p:sp>
        <p:nvSpPr>
          <p:cNvPr id="6" name="AutoShape 6"/>
          <p:cNvSpPr/>
          <p:nvPr/>
        </p:nvSpPr>
        <p:spPr>
          <a:xfrm>
            <a:off x="1028700" y="9056434"/>
            <a:ext cx="16230600" cy="49466"/>
          </a:xfrm>
          <a:prstGeom prst="rect">
            <a:avLst/>
          </a:prstGeom>
          <a:solidFill>
            <a:srgbClr val="302E2C"/>
          </a:solidFill>
        </p:spPr>
      </p:sp>
      <p:pic>
        <p:nvPicPr>
          <p:cNvPr id="7" name="Picture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14745432" y="8731264"/>
            <a:ext cx="2537247" cy="14705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24100" y="-514350"/>
            <a:ext cx="4152900" cy="11315700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311442" y="1742041"/>
            <a:ext cx="8947858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56" dirty="0">
                <a:solidFill>
                  <a:srgbClr val="545454"/>
                </a:solidFill>
                <a:latin typeface="Montserrat Classic Bold"/>
              </a:rPr>
              <a:t>SPOTKANIE 1. </a:t>
            </a:r>
          </a:p>
          <a:p>
            <a:pPr>
              <a:lnSpc>
                <a:spcPts val="5040"/>
              </a:lnSpc>
            </a:pPr>
            <a:r>
              <a:rPr lang="en-US" sz="4200" spc="42" dirty="0">
                <a:solidFill>
                  <a:srgbClr val="004AAD"/>
                </a:solidFill>
                <a:latin typeface="Montserrat Classic Bold"/>
              </a:rPr>
              <a:t>TRENING INTERPERSONALNY</a:t>
            </a:r>
          </a:p>
        </p:txBody>
      </p:sp>
      <p:sp>
        <p:nvSpPr>
          <p:cNvPr id="4" name="AutoShape 4"/>
          <p:cNvSpPr/>
          <p:nvPr/>
        </p:nvSpPr>
        <p:spPr>
          <a:xfrm>
            <a:off x="6610187" y="4114180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6" name="Group 6"/>
          <p:cNvGrpSpPr/>
          <p:nvPr/>
        </p:nvGrpSpPr>
        <p:grpSpPr>
          <a:xfrm>
            <a:off x="1028700" y="876385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27778" r="27778"/>
          <a:stretch>
            <a:fillRect/>
          </a:stretch>
        </p:blipFill>
        <p:spPr>
          <a:xfrm>
            <a:off x="1654137" y="1332180"/>
            <a:ext cx="5962283" cy="8954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11442" y="5361709"/>
            <a:ext cx="8947858" cy="4443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79"/>
              </a:lnSpc>
            </a:pPr>
            <a:r>
              <a:rPr lang="en-US" sz="1700" spc="85" dirty="0" err="1">
                <a:solidFill>
                  <a:srgbClr val="302E2C"/>
                </a:solidFill>
                <a:latin typeface="Montserrat Bold Italics"/>
              </a:rPr>
              <a:t>Cel</a:t>
            </a:r>
            <a:r>
              <a:rPr lang="en-US" sz="1700" spc="85" dirty="0">
                <a:solidFill>
                  <a:srgbClr val="302E2C"/>
                </a:solidFill>
                <a:latin typeface="Montserrat Bold Italics"/>
              </a:rPr>
              <a:t>: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osobiste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doświadczenie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funkcjonowania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w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grupie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,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której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rozwój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opiera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się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na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naturalnym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procesie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grupowym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,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zwiększenie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świadomości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własnych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emocji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oraz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osobistego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wpływu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na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postrzeganie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uczestników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przez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Italics"/>
              </a:rPr>
              <a:t>innych</a:t>
            </a:r>
            <a:r>
              <a:rPr lang="en-US" sz="1700" spc="85" dirty="0">
                <a:solidFill>
                  <a:srgbClr val="302E2C"/>
                </a:solidFill>
                <a:latin typeface="Montserrat Italics"/>
              </a:rPr>
              <a:t>.</a:t>
            </a:r>
          </a:p>
          <a:p>
            <a:pPr algn="just">
              <a:lnSpc>
                <a:spcPts val="2379"/>
              </a:lnSpc>
            </a:pPr>
            <a:endParaRPr dirty="0"/>
          </a:p>
          <a:p>
            <a:pPr algn="just">
              <a:lnSpc>
                <a:spcPts val="2379"/>
              </a:lnSpc>
            </a:pPr>
            <a:r>
              <a:rPr lang="en-US" sz="1700" spc="85" dirty="0" err="1">
                <a:solidFill>
                  <a:srgbClr val="302E2C"/>
                </a:solidFill>
                <a:latin typeface="Montserrat Bold"/>
              </a:rPr>
              <a:t>Trening</a:t>
            </a:r>
            <a:r>
              <a:rPr lang="en-US" sz="1700" spc="85" dirty="0">
                <a:solidFill>
                  <a:srgbClr val="302E2C"/>
                </a:solidFill>
                <a:latin typeface="Montserrat Bold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 Bold"/>
              </a:rPr>
              <a:t>interpersonalny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jest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niekierowanym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doświadczeniem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przebywania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w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kilkunastoosobowej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grupie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. W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trakcie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treningu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uczestnicy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nawiązują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ze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sobą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relacje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poznając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swoje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reakcje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emocjonalne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związane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z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obecnością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    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zachowaniem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innych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osób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.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Uzyskują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również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informacje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zwrotne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dotyczące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tego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jak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sami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są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przez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nich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postrzegani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.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Celem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treningu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jest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zwiększenie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rozumienia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siebie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własnego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wpływu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na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reakcje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grupy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oraz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zwiększenie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świadomości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własnych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emocji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,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uczuć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,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myśli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zachowań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w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trakcie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bycia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w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kontakcie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z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grupą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.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Ważną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korzyścią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wyniesioną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z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treningu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jest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podjęcie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ryzyka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związanego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z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nowymi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,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bardziej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autentycznymi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              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efektywnymi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sposobami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kontaktu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 z </a:t>
            </a:r>
            <a:r>
              <a:rPr lang="en-US" sz="1700" spc="85" dirty="0" err="1">
                <a:solidFill>
                  <a:srgbClr val="302E2C"/>
                </a:solidFill>
                <a:latin typeface="Montserrat"/>
              </a:rPr>
              <a:t>ludźmi</a:t>
            </a:r>
            <a:r>
              <a:rPr lang="en-US" sz="1700" spc="85" dirty="0">
                <a:solidFill>
                  <a:srgbClr val="302E2C"/>
                </a:solidFill>
                <a:latin typeface="Montserrat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11442" y="4392108"/>
            <a:ext cx="8947858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120">
                <a:solidFill>
                  <a:srgbClr val="302E2C"/>
                </a:solidFill>
                <a:latin typeface="Montserrat Bold"/>
              </a:rPr>
              <a:t>40h - 4 dni</a:t>
            </a:r>
          </a:p>
          <a:p>
            <a:pPr algn="just">
              <a:lnSpc>
                <a:spcPts val="2240"/>
              </a:lnSpc>
            </a:pPr>
            <a:endParaRPr/>
          </a:p>
          <a:p>
            <a:pPr algn="just">
              <a:lnSpc>
                <a:spcPts val="2240"/>
              </a:lnSpc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24100" y="-514350"/>
            <a:ext cx="4152900" cy="11315700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311442" y="1101961"/>
            <a:ext cx="8947858" cy="27755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56" dirty="0">
                <a:solidFill>
                  <a:srgbClr val="545454"/>
                </a:solidFill>
                <a:latin typeface="Montserrat Classic Bold"/>
              </a:rPr>
              <a:t>SPOTKANIE 2. </a:t>
            </a:r>
          </a:p>
          <a:p>
            <a:pPr>
              <a:lnSpc>
                <a:spcPts val="5040"/>
              </a:lnSpc>
            </a:pPr>
            <a:r>
              <a:rPr lang="en-US" sz="4200" spc="42" dirty="0">
                <a:solidFill>
                  <a:srgbClr val="004AAD"/>
                </a:solidFill>
                <a:latin typeface="Montserrat Classic Bold"/>
              </a:rPr>
              <a:t>ROZWÓJ OSOBISTY TRENERA – ANALIZA PRZEBIEGU TRENINGU</a:t>
            </a:r>
          </a:p>
          <a:p>
            <a:pPr>
              <a:lnSpc>
                <a:spcPts val="5040"/>
              </a:lnSpc>
            </a:pPr>
            <a:r>
              <a:rPr lang="en-US" sz="4200" spc="42" dirty="0">
                <a:solidFill>
                  <a:srgbClr val="004AAD"/>
                </a:solidFill>
                <a:latin typeface="Montserrat Classic Bold"/>
              </a:rPr>
              <a:t>INTERPERSONALNEGO</a:t>
            </a:r>
          </a:p>
        </p:txBody>
      </p:sp>
      <p:sp>
        <p:nvSpPr>
          <p:cNvPr id="4" name="AutoShape 4"/>
          <p:cNvSpPr/>
          <p:nvPr/>
        </p:nvSpPr>
        <p:spPr>
          <a:xfrm>
            <a:off x="6658455" y="4641807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6" name="Group 6"/>
          <p:cNvGrpSpPr/>
          <p:nvPr/>
        </p:nvGrpSpPr>
        <p:grpSpPr>
          <a:xfrm>
            <a:off x="1028700" y="876385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29368" r="26188"/>
          <a:stretch>
            <a:fillRect/>
          </a:stretch>
        </p:blipFill>
        <p:spPr>
          <a:xfrm>
            <a:off x="1654137" y="1332180"/>
            <a:ext cx="5962283" cy="8954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286383" y="5645193"/>
            <a:ext cx="8947858" cy="4282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Cel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: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analiza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procesu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grupowego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oparciu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o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doświadczenie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własne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związane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 z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uczestnictwem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treningu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interpersonalnym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.</a:t>
            </a:r>
          </a:p>
          <a:p>
            <a:pPr algn="just">
              <a:lnSpc>
                <a:spcPts val="2800"/>
              </a:lnSpc>
            </a:pPr>
            <a:endParaRPr dirty="0">
              <a:latin typeface="Montserrat" pitchFamily="50" charset="-18"/>
            </a:endParaRP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omówienie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przebiegu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treningu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interpersonalnego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analiza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faz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treningu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cech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charakterystycznych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–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proces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grupowy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normy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formalne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nieformalne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grupie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identyfikacja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ról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pełnionych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przez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trakcie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treningu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indywidualny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plan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rozwojowy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treningu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 pitchFamily="50" charset="-18"/>
              </a:rPr>
              <a:t>interpersonalnego</a:t>
            </a:r>
            <a:r>
              <a:rPr lang="en-US" sz="2000" spc="100" dirty="0">
                <a:solidFill>
                  <a:srgbClr val="302E2C"/>
                </a:solidFill>
                <a:latin typeface="Montserrat" pitchFamily="50" charset="-18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11442" y="4392108"/>
            <a:ext cx="8947858" cy="1426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endParaRPr lang="en-US" sz="2400" spc="120" dirty="0">
              <a:solidFill>
                <a:srgbClr val="302E2C"/>
              </a:solidFill>
              <a:latin typeface="Montserrat Bold"/>
            </a:endParaRPr>
          </a:p>
          <a:p>
            <a:pPr algn="just">
              <a:lnSpc>
                <a:spcPts val="3359"/>
              </a:lnSpc>
            </a:pPr>
            <a:r>
              <a:rPr lang="en-US" sz="2400" spc="120" dirty="0">
                <a:solidFill>
                  <a:srgbClr val="302E2C"/>
                </a:solidFill>
                <a:latin typeface="Montserrat Bold"/>
              </a:rPr>
              <a:t>16h - 2 </a:t>
            </a:r>
            <a:r>
              <a:rPr lang="en-US" sz="2400" spc="120" dirty="0" err="1">
                <a:solidFill>
                  <a:srgbClr val="302E2C"/>
                </a:solidFill>
                <a:latin typeface="Montserrat Bold"/>
              </a:rPr>
              <a:t>dni</a:t>
            </a:r>
            <a:endParaRPr lang="en-US" sz="2400" spc="120" dirty="0">
              <a:solidFill>
                <a:srgbClr val="302E2C"/>
              </a:solidFill>
              <a:latin typeface="Montserrat Bold"/>
            </a:endParaRPr>
          </a:p>
          <a:p>
            <a:pPr algn="just">
              <a:lnSpc>
                <a:spcPts val="2240"/>
              </a:lnSpc>
            </a:pPr>
            <a:endParaRPr dirty="0"/>
          </a:p>
          <a:p>
            <a:pPr algn="just">
              <a:lnSpc>
                <a:spcPts val="2240"/>
              </a:lnSpc>
            </a:pPr>
            <a:endParaRPr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24100" y="-514350"/>
            <a:ext cx="4152900" cy="11315700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311442" y="1742041"/>
            <a:ext cx="8947858" cy="1495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56">
                <a:solidFill>
                  <a:srgbClr val="545454"/>
                </a:solidFill>
                <a:latin typeface="Montserrat Classic Bold"/>
              </a:rPr>
              <a:t>SPOTKANIE 3. </a:t>
            </a:r>
          </a:p>
          <a:p>
            <a:pPr>
              <a:lnSpc>
                <a:spcPts val="5040"/>
              </a:lnSpc>
            </a:pPr>
            <a:r>
              <a:rPr lang="en-US" sz="4200" spc="42">
                <a:solidFill>
                  <a:srgbClr val="004AAD"/>
                </a:solidFill>
                <a:latin typeface="Montserrat Classic Bold"/>
              </a:rPr>
              <a:t>PROCES GRUPOWY</a:t>
            </a:r>
          </a:p>
        </p:txBody>
      </p:sp>
      <p:sp>
        <p:nvSpPr>
          <p:cNvPr id="4" name="AutoShape 4"/>
          <p:cNvSpPr/>
          <p:nvPr/>
        </p:nvSpPr>
        <p:spPr>
          <a:xfrm>
            <a:off x="6610187" y="4114180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6" name="Group 6"/>
          <p:cNvGrpSpPr/>
          <p:nvPr/>
        </p:nvGrpSpPr>
        <p:grpSpPr>
          <a:xfrm>
            <a:off x="1028700" y="876385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25031" r="25031"/>
          <a:stretch>
            <a:fillRect/>
          </a:stretch>
        </p:blipFill>
        <p:spPr>
          <a:xfrm>
            <a:off x="1654137" y="1332180"/>
            <a:ext cx="5962283" cy="8954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11442" y="5361709"/>
            <a:ext cx="8947858" cy="4593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379"/>
              </a:lnSpc>
            </a:pP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Cel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: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zrozumienie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przez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znaczenia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wpływu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procesu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grupowego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na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przebieg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szkolenia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nabycie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wiedzy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dotyczącej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jego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występowania</a:t>
            </a:r>
            <a:r>
              <a:rPr lang="pl-PL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</a:p>
          <a:p>
            <a:pPr algn="just">
              <a:lnSpc>
                <a:spcPts val="2379"/>
              </a:lnSpc>
            </a:pP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w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trakcie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pracy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z 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grupą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oraz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umiejętności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związanych</a:t>
            </a:r>
            <a:r>
              <a:rPr lang="pl-PL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z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efektywnym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zarządzaniem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procesem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grupowym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.</a:t>
            </a:r>
          </a:p>
          <a:p>
            <a:pPr algn="just">
              <a:lnSpc>
                <a:spcPts val="2379"/>
              </a:lnSpc>
            </a:pP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    </a:t>
            </a:r>
          </a:p>
          <a:p>
            <a:pPr marL="280670" lvl="1" indent="-140335" algn="just">
              <a:lnSpc>
                <a:spcPts val="2379"/>
              </a:lnSpc>
              <a:buFont typeface="Arial"/>
              <a:buChar char="•"/>
            </a:pP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proces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grupowy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przebiegu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szkoleń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warsztatów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;  </a:t>
            </a:r>
          </a:p>
          <a:p>
            <a:pPr marL="280670" lvl="1" indent="-140335" algn="just">
              <a:lnSpc>
                <a:spcPts val="2379"/>
              </a:lnSpc>
              <a:buFont typeface="Arial"/>
              <a:buChar char="•"/>
            </a:pP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efektywne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kierowanie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fazami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procesu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grupowego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-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wprowadzenie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;    </a:t>
            </a:r>
          </a:p>
          <a:p>
            <a:pPr marL="280670" lvl="1" indent="-140335" algn="just">
              <a:lnSpc>
                <a:spcPts val="2379"/>
              </a:lnSpc>
              <a:buFont typeface="Arial"/>
              <a:buChar char="•"/>
            </a:pP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planowanie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zajęć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z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uwzględnieniem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faz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procesu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grupowego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-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wprowadzenie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280670" lvl="1" indent="-140335" algn="just">
              <a:lnSpc>
                <a:spcPts val="2379"/>
              </a:lnSpc>
              <a:buFont typeface="Arial"/>
              <a:buChar char="•"/>
            </a:pP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jak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rozpocząć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pracę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z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grupą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?</a:t>
            </a:r>
            <a:endParaRPr lang="pl-PL" sz="1700" spc="85" dirty="0">
              <a:solidFill>
                <a:srgbClr val="302E2C"/>
              </a:solidFill>
              <a:latin typeface="Montserrat" pitchFamily="50" charset="-18"/>
            </a:endParaRPr>
          </a:p>
          <a:p>
            <a:pPr marL="280670" lvl="1" indent="-140335" algn="just">
              <a:lnSpc>
                <a:spcPts val="2379"/>
              </a:lnSpc>
              <a:buFont typeface="Arial"/>
              <a:buChar char="•"/>
            </a:pP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budowanie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zaufania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grupy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klimatu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bezpieczeństwa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;    </a:t>
            </a:r>
          </a:p>
          <a:p>
            <a:pPr marL="280670" lvl="1" indent="-140335" algn="just">
              <a:lnSpc>
                <a:spcPts val="2379"/>
              </a:lnSpc>
              <a:buFont typeface="Arial"/>
              <a:buChar char="•"/>
            </a:pP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znaczenie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,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rola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i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rodzaje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kontraktu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grupowego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280670" lvl="1" indent="-140335" algn="just">
              <a:lnSpc>
                <a:spcPts val="2379"/>
              </a:lnSpc>
              <a:buFont typeface="Arial"/>
              <a:buChar char="•"/>
            </a:pP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typy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ról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pełnionych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przez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uczestników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szkolenia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;</a:t>
            </a:r>
          </a:p>
          <a:p>
            <a:pPr marL="280670" lvl="1" indent="-140335" algn="just">
              <a:lnSpc>
                <a:spcPts val="2379"/>
              </a:lnSpc>
              <a:buFont typeface="Arial"/>
              <a:buChar char="•"/>
            </a:pP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zakres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interwencji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trenera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w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proces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grupowy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(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ze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szczególnym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uwzględnieniem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początkowej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pracy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trenera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 z </a:t>
            </a:r>
            <a:r>
              <a:rPr lang="en-US" sz="1700" spc="85" dirty="0" err="1">
                <a:solidFill>
                  <a:srgbClr val="302E2C"/>
                </a:solidFill>
                <a:latin typeface="Montserrat" pitchFamily="50" charset="-18"/>
              </a:rPr>
              <a:t>grupą</a:t>
            </a:r>
            <a:r>
              <a:rPr lang="en-US" sz="1700" spc="85" dirty="0">
                <a:solidFill>
                  <a:srgbClr val="302E2C"/>
                </a:solidFill>
                <a:latin typeface="Montserrat" pitchFamily="50" charset="-18"/>
              </a:rPr>
              <a:t>).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11442" y="4392108"/>
            <a:ext cx="8947858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120">
                <a:solidFill>
                  <a:srgbClr val="302E2C"/>
                </a:solidFill>
                <a:latin typeface="Montserrat Bold"/>
              </a:rPr>
              <a:t>16h - 2 dni</a:t>
            </a:r>
          </a:p>
          <a:p>
            <a:pPr algn="just">
              <a:lnSpc>
                <a:spcPts val="2240"/>
              </a:lnSpc>
            </a:pPr>
            <a:endParaRPr/>
          </a:p>
          <a:p>
            <a:pPr algn="just">
              <a:lnSpc>
                <a:spcPts val="2240"/>
              </a:lnSpc>
            </a:pP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4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2324100" y="-514350"/>
            <a:ext cx="4152900" cy="11315700"/>
          </a:xfrm>
          <a:prstGeom prst="rect">
            <a:avLst/>
          </a:prstGeom>
          <a:solidFill>
            <a:srgbClr val="FFBF00">
              <a:alpha val="49803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8311442" y="1422001"/>
            <a:ext cx="8947858" cy="2135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720"/>
              </a:lnSpc>
            </a:pPr>
            <a:r>
              <a:rPr lang="en-US" sz="5600" spc="56" dirty="0">
                <a:solidFill>
                  <a:srgbClr val="545454"/>
                </a:solidFill>
                <a:latin typeface="Montserrat Classic Bold"/>
              </a:rPr>
              <a:t>SPOTKANIE 4. </a:t>
            </a:r>
          </a:p>
          <a:p>
            <a:pPr>
              <a:lnSpc>
                <a:spcPts val="5040"/>
              </a:lnSpc>
            </a:pPr>
            <a:r>
              <a:rPr lang="en-US" sz="4200" spc="56" dirty="0">
                <a:solidFill>
                  <a:srgbClr val="004AAD"/>
                </a:solidFill>
                <a:latin typeface="Montserrat Classic Bold"/>
              </a:rPr>
              <a:t>S</a:t>
            </a:r>
            <a:r>
              <a:rPr lang="en-US" sz="4200" spc="42" dirty="0">
                <a:solidFill>
                  <a:srgbClr val="004AAD"/>
                </a:solidFill>
                <a:latin typeface="Montserrat Classic Bold"/>
              </a:rPr>
              <a:t>PECYFIKA UCZENIA OSÓB DOROSŁYCH</a:t>
            </a:r>
          </a:p>
        </p:txBody>
      </p:sp>
      <p:sp>
        <p:nvSpPr>
          <p:cNvPr id="4" name="AutoShape 4"/>
          <p:cNvSpPr/>
          <p:nvPr/>
        </p:nvSpPr>
        <p:spPr>
          <a:xfrm>
            <a:off x="6610187" y="4114180"/>
            <a:ext cx="10649113" cy="50800"/>
          </a:xfrm>
          <a:prstGeom prst="rect">
            <a:avLst/>
          </a:prstGeom>
          <a:solidFill>
            <a:srgbClr val="302E2C"/>
          </a:solidFill>
        </p:spPr>
      </p:sp>
      <p:grpSp>
        <p:nvGrpSpPr>
          <p:cNvPr id="6" name="Group 6"/>
          <p:cNvGrpSpPr/>
          <p:nvPr/>
        </p:nvGrpSpPr>
        <p:grpSpPr>
          <a:xfrm>
            <a:off x="1028700" y="876385"/>
            <a:ext cx="881602" cy="911590"/>
            <a:chOff x="0" y="0"/>
            <a:chExt cx="628022" cy="64938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28022" cy="649385"/>
            </a:xfrm>
            <a:custGeom>
              <a:avLst/>
              <a:gdLst/>
              <a:ahLst/>
              <a:cxnLst/>
              <a:rect l="l" t="t" r="r" b="b"/>
              <a:pathLst>
                <a:path w="628022" h="649385">
                  <a:moveTo>
                    <a:pt x="464192" y="0"/>
                  </a:moveTo>
                  <a:lnTo>
                    <a:pt x="0" y="0"/>
                  </a:lnTo>
                  <a:lnTo>
                    <a:pt x="0" y="649385"/>
                  </a:lnTo>
                  <a:lnTo>
                    <a:pt x="76200" y="649385"/>
                  </a:lnTo>
                  <a:lnTo>
                    <a:pt x="76200" y="76200"/>
                  </a:lnTo>
                  <a:lnTo>
                    <a:pt x="628022" y="76200"/>
                  </a:lnTo>
                  <a:lnTo>
                    <a:pt x="628022" y="0"/>
                  </a:lnTo>
                  <a:close/>
                </a:path>
              </a:pathLst>
            </a:custGeom>
            <a:solidFill>
              <a:srgbClr val="302E2C"/>
            </a:solidFill>
          </p:spPr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2" cstate="print"/>
          <a:srcRect l="42684" r="12179"/>
          <a:stretch>
            <a:fillRect/>
          </a:stretch>
        </p:blipFill>
        <p:spPr>
          <a:xfrm>
            <a:off x="1654137" y="1332180"/>
            <a:ext cx="5962283" cy="895482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8311442" y="5321748"/>
            <a:ext cx="8947858" cy="3492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00"/>
              </a:lnSpc>
            </a:pP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Cel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: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poznanie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zasad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uczenia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osób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dorosłych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oraz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nabycie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umiejętności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samodzielnego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konstruowania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metod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wykorzystywanych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trakcie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szkolenia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oparciu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o 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cykl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Kolba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  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i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 model </a:t>
            </a:r>
            <a:r>
              <a:rPr lang="en-US" sz="2000" spc="100" dirty="0" err="1">
                <a:solidFill>
                  <a:srgbClr val="302E2C"/>
                </a:solidFill>
                <a:latin typeface="Montserrat Italics"/>
              </a:rPr>
              <a:t>Bandury</a:t>
            </a:r>
            <a:r>
              <a:rPr lang="en-US" sz="2000" spc="100" dirty="0">
                <a:solidFill>
                  <a:srgbClr val="302E2C"/>
                </a:solidFill>
                <a:latin typeface="Montserrat Italics"/>
              </a:rPr>
              <a:t>.</a:t>
            </a:r>
          </a:p>
          <a:p>
            <a:pPr algn="just">
              <a:lnSpc>
                <a:spcPts val="2800"/>
              </a:lnSpc>
            </a:pP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  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metodyka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nauczania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osób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dorosłych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;    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model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uczenia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się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przez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doświadczenie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Kolba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;  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samodzielne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projektowanie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ćwiczeń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w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oparciu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o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cykl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Kolba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;</a:t>
            </a:r>
          </a:p>
          <a:p>
            <a:pPr marL="330200" lvl="1" indent="-165100" algn="just">
              <a:lnSpc>
                <a:spcPts val="2800"/>
              </a:lnSpc>
              <a:buFont typeface="Arial"/>
              <a:buChar char="•"/>
            </a:pP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strategia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kierowanego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nabywania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mistrzostwa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Bandury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          w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pracy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 </a:t>
            </a:r>
            <a:r>
              <a:rPr lang="en-US" sz="2000" spc="100" dirty="0" err="1">
                <a:solidFill>
                  <a:srgbClr val="302E2C"/>
                </a:solidFill>
                <a:latin typeface="Montserrat"/>
              </a:rPr>
              <a:t>trenera</a:t>
            </a:r>
            <a:r>
              <a:rPr lang="en-US" sz="2000" spc="100" dirty="0">
                <a:solidFill>
                  <a:srgbClr val="302E2C"/>
                </a:solidFill>
                <a:latin typeface="Montserrat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311442" y="4392108"/>
            <a:ext cx="8947858" cy="967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59"/>
              </a:lnSpc>
            </a:pPr>
            <a:r>
              <a:rPr lang="en-US" sz="2400" spc="120">
                <a:solidFill>
                  <a:srgbClr val="302E2C"/>
                </a:solidFill>
                <a:latin typeface="Montserrat Bold"/>
              </a:rPr>
              <a:t>16h - 2 dni</a:t>
            </a:r>
          </a:p>
          <a:p>
            <a:pPr algn="just">
              <a:lnSpc>
                <a:spcPts val="2240"/>
              </a:lnSpc>
            </a:pPr>
            <a:endParaRPr/>
          </a:p>
          <a:p>
            <a:pPr algn="just">
              <a:lnSpc>
                <a:spcPts val="2240"/>
              </a:lnSpc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2773</TotalTime>
  <Words>1252</Words>
  <Application>Microsoft Macintosh PowerPoint</Application>
  <PresentationFormat>Niestandardowy</PresentationFormat>
  <Paragraphs>200</Paragraphs>
  <Slides>21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21</vt:i4>
      </vt:variant>
    </vt:vector>
  </HeadingPairs>
  <TitlesOfParts>
    <vt:vector size="29" baseType="lpstr">
      <vt:lpstr>Montserrat Bold Italics</vt:lpstr>
      <vt:lpstr>Montserrat</vt:lpstr>
      <vt:lpstr>Montserrat Italics</vt:lpstr>
      <vt:lpstr>Montserrat Bold</vt:lpstr>
      <vt:lpstr>Calibri</vt:lpstr>
      <vt:lpstr>Arial</vt:lpstr>
      <vt:lpstr>Montserrat Classic Bold</vt:lpstr>
      <vt:lpstr>Office Theme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- Progress Szkoła Trenerów</dc:title>
  <cp:lastModifiedBy>Bartłomiej Kozyra</cp:lastModifiedBy>
  <cp:revision>12</cp:revision>
  <dcterms:created xsi:type="dcterms:W3CDTF">2006-08-16T00:00:00Z</dcterms:created>
  <dcterms:modified xsi:type="dcterms:W3CDTF">2022-03-02T10:48:04Z</dcterms:modified>
  <dc:identifier>DAD7mPZr76g</dc:identifier>
</cp:coreProperties>
</file>